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67" r:id="rId3"/>
    <p:sldId id="543" r:id="rId4"/>
    <p:sldId id="544" r:id="rId5"/>
    <p:sldId id="541" r:id="rId6"/>
    <p:sldId id="537" r:id="rId7"/>
    <p:sldId id="538" r:id="rId8"/>
    <p:sldId id="540" r:id="rId9"/>
    <p:sldId id="575" r:id="rId10"/>
    <p:sldId id="576" r:id="rId11"/>
    <p:sldId id="579" r:id="rId12"/>
    <p:sldId id="519" r:id="rId13"/>
    <p:sldId id="517" r:id="rId14"/>
    <p:sldId id="578" r:id="rId15"/>
    <p:sldId id="580" r:id="rId16"/>
    <p:sldId id="584" r:id="rId17"/>
    <p:sldId id="585" r:id="rId18"/>
    <p:sldId id="586" r:id="rId19"/>
    <p:sldId id="587" r:id="rId20"/>
    <p:sldId id="588" r:id="rId21"/>
    <p:sldId id="597" r:id="rId22"/>
    <p:sldId id="598" r:id="rId23"/>
    <p:sldId id="590" r:id="rId24"/>
    <p:sldId id="595" r:id="rId25"/>
    <p:sldId id="596" r:id="rId26"/>
    <p:sldId id="591" r:id="rId27"/>
    <p:sldId id="594" r:id="rId28"/>
    <p:sldId id="259" r:id="rId29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582"/>
    <a:srgbClr val="000000"/>
    <a:srgbClr val="FFFFFF"/>
    <a:srgbClr val="25A125"/>
    <a:srgbClr val="37D137"/>
    <a:srgbClr val="39D396"/>
    <a:srgbClr val="1A9905"/>
    <a:srgbClr val="FA0000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3" autoAdjust="0"/>
    <p:restoredTop sz="85549" autoAdjust="0"/>
  </p:normalViewPr>
  <p:slideViewPr>
    <p:cSldViewPr>
      <p:cViewPr varScale="1">
        <p:scale>
          <a:sx n="125" d="100"/>
          <a:sy n="125" d="100"/>
        </p:scale>
        <p:origin x="-283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1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62809-7E24-4DF6-ACEF-71C07091B163}" type="datetimeFigureOut">
              <a:rPr lang="zh-TW" altLang="en-US" smtClean="0"/>
              <a:pPr/>
              <a:t>2016/12/27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91545-575B-442B-8637-57A7637E99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694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1931D-9D93-4B25-B37C-F0880A285629}" type="datetimeFigureOut">
              <a:rPr lang="zh-TW" altLang="en-US" smtClean="0"/>
              <a:pPr/>
              <a:t>2016/12/27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7FEA-B859-4A25-8B70-056D6A002F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1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http://www.mobile01.com/topicdetail.php?f=347&amp;t=3074431</a:t>
            </a:r>
          </a:p>
          <a:p>
            <a:r>
              <a:rPr lang="en-US" altLang="zh-TW" dirty="0" smtClean="0"/>
              <a:t>http://i.rtings.com/images/lcd-motion-blur.gif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7FEA-B859-4A25-8B70-056D6A002FE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84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50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detriment to competitive gamers, over 75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bother regular gamers who are playing fast games, and over 100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be noticeable by just about anyone. Over 125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makes it pretty much impossible to play fast-paced games.</a:t>
            </a:r>
            <a:endParaRPr lang="en-US" altLang="zh-TW" dirty="0" smtClean="0"/>
          </a:p>
          <a:p>
            <a:pPr algn="l"/>
            <a:r>
              <a:rPr lang="en-US" altLang="zh-TW" b="1" i="0" dirty="0" smtClean="0">
                <a:solidFill>
                  <a:srgbClr val="434343"/>
                </a:solidFill>
                <a:effectLst/>
                <a:latin typeface="Open Sans"/>
              </a:rPr>
              <a:t>Input Lag of 2015 TVs</a:t>
            </a:r>
          </a:p>
          <a:p>
            <a:r>
              <a:rPr lang="en-US" altLang="zh-TW" dirty="0" smtClean="0"/>
              <a:t>http://www.rtings.com/tv/reviews/by-test-results/input-lag?uxtv=aecb</a:t>
            </a:r>
          </a:p>
          <a:p>
            <a:endParaRPr lang="en-US" altLang="zh-TW" dirty="0" smtClean="0"/>
          </a:p>
          <a:p>
            <a:pPr algn="l"/>
            <a:r>
              <a:rPr lang="en-US" altLang="zh-TW" b="1" i="0" dirty="0" smtClean="0">
                <a:solidFill>
                  <a:srgbClr val="434343"/>
                </a:solidFill>
                <a:effectLst/>
                <a:latin typeface="Open Sans"/>
              </a:rPr>
              <a:t>The Best Gaming TVs of 2015</a:t>
            </a:r>
          </a:p>
          <a:p>
            <a:r>
              <a:rPr lang="en-US" altLang="zh-TW" dirty="0" smtClean="0"/>
              <a:t>http://www.rtings.com/tv/reviews/by-usage/video-gaming/best?uxtv=aecb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7FEA-B859-4A25-8B70-056D6A002FE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53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http://www.projectorcentral.com/projector-input-lag.htm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7FEA-B859-4A25-8B70-056D6A002FE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770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7FEA-B859-4A25-8B70-056D6A002FE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1051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1995686"/>
            <a:ext cx="7272808" cy="1008112"/>
          </a:xfrm>
        </p:spPr>
        <p:txBody>
          <a:bodyPr tIns="0" bIns="0" anchor="b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Presentation Title</a:t>
            </a:r>
            <a:endParaRPr lang="zh-TW" altLang="en-US" dirty="0" smtClean="0"/>
          </a:p>
        </p:txBody>
      </p:sp>
      <p:sp>
        <p:nvSpPr>
          <p:cNvPr id="14" name="文字版面配置區 12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3003798"/>
            <a:ext cx="7272808" cy="432047"/>
          </a:xfrm>
        </p:spPr>
        <p:txBody>
          <a:bodyPr anchor="ctr"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(Sub Title)</a:t>
            </a:r>
            <a:endParaRPr lang="zh-TW" altLang="en-US" dirty="0"/>
          </a:p>
        </p:txBody>
      </p:sp>
      <p:sp>
        <p:nvSpPr>
          <p:cNvPr id="15" name="文字版面配置區 12"/>
          <p:cNvSpPr>
            <a:spLocks noGrp="1"/>
          </p:cNvSpPr>
          <p:nvPr>
            <p:ph type="body" sz="quarter" idx="19" hasCustomPrompt="1"/>
          </p:nvPr>
        </p:nvSpPr>
        <p:spPr>
          <a:xfrm>
            <a:off x="611560" y="3795886"/>
            <a:ext cx="3168352" cy="270030"/>
          </a:xfrm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/>
          </a:p>
        </p:txBody>
      </p:sp>
      <p:sp>
        <p:nvSpPr>
          <p:cNvPr id="16" name="文字版面配置區 12"/>
          <p:cNvSpPr>
            <a:spLocks noGrp="1"/>
          </p:cNvSpPr>
          <p:nvPr>
            <p:ph type="body" sz="quarter" idx="20" hasCustomPrompt="1"/>
          </p:nvPr>
        </p:nvSpPr>
        <p:spPr>
          <a:xfrm>
            <a:off x="611559" y="4065919"/>
            <a:ext cx="3168352" cy="216025"/>
          </a:xfrm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/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21" hasCustomPrompt="1"/>
          </p:nvPr>
        </p:nvSpPr>
        <p:spPr>
          <a:xfrm>
            <a:off x="611559" y="4281945"/>
            <a:ext cx="3168352" cy="216023"/>
          </a:xfrm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Company Name</a:t>
            </a:r>
            <a:endParaRPr lang="zh-TW" altLang="en-US" dirty="0"/>
          </a:p>
        </p:txBody>
      </p:sp>
      <p:sp>
        <p:nvSpPr>
          <p:cNvPr id="18" name="文字版面配置區 12"/>
          <p:cNvSpPr>
            <a:spLocks noGrp="1"/>
          </p:cNvSpPr>
          <p:nvPr>
            <p:ph type="body" sz="quarter" idx="22" hasCustomPrompt="1"/>
          </p:nvPr>
        </p:nvSpPr>
        <p:spPr>
          <a:xfrm>
            <a:off x="611559" y="4497968"/>
            <a:ext cx="3168352" cy="216025"/>
          </a:xfrm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27168" cy="90761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13588"/>
            <a:ext cx="4040188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3154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15" y="1113588"/>
            <a:ext cx="4039200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015" y="1631157"/>
            <a:ext cx="4041775" cy="3154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6" y="789552"/>
            <a:ext cx="3008313" cy="7020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789552"/>
            <a:ext cx="5111750" cy="4158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545636"/>
            <a:ext cx="3008313" cy="34023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7139136" cy="3747864"/>
          </a:xfr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95486"/>
            <a:ext cx="894928" cy="4752528"/>
          </a:xfrm>
        </p:spPr>
        <p:txBody>
          <a:bodyPr vert="eaVert"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742036"/>
          </a:xfr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0997" y="681037"/>
            <a:ext cx="8352000" cy="4050506"/>
          </a:xfrm>
        </p:spPr>
        <p:txBody>
          <a:bodyPr/>
          <a:lstStyle>
            <a:lvl1pPr>
              <a:defRPr>
                <a:solidFill>
                  <a:srgbClr val="3A126C"/>
                </a:solidFill>
              </a:defRPr>
            </a:lvl1pPr>
            <a:lvl2pPr>
              <a:defRPr>
                <a:solidFill>
                  <a:srgbClr val="3A126C"/>
                </a:solidFill>
              </a:defRPr>
            </a:lvl2pPr>
            <a:lvl3pPr>
              <a:defRPr>
                <a:solidFill>
                  <a:srgbClr val="3A126C"/>
                </a:solidFill>
              </a:defRPr>
            </a:lvl3pPr>
            <a:lvl4pPr>
              <a:defRPr>
                <a:solidFill>
                  <a:srgbClr val="3A126C"/>
                </a:solidFill>
                <a:latin typeface="微軟正黑體" pitchFamily="34" charset="-120"/>
              </a:defRPr>
            </a:lvl4pPr>
            <a:lvl5pPr>
              <a:defRPr>
                <a:solidFill>
                  <a:srgbClr val="3A126C"/>
                </a:solidFill>
                <a:latin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744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844082"/>
            <a:ext cx="4248472" cy="2375741"/>
          </a:xfrm>
        </p:spPr>
        <p:txBody>
          <a:bodyPr anchor="ctr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rgbClr val="492582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New Section Title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844082"/>
            <a:ext cx="4248472" cy="2375741"/>
          </a:xfrm>
        </p:spPr>
        <p:txBody>
          <a:bodyPr anchor="ctr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New Section Title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  <p:sp>
        <p:nvSpPr>
          <p:cNvPr id="6" name="文字版面配置區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95486"/>
            <a:ext cx="7426800" cy="907200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rgbClr val="492582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Heading Level</a:t>
            </a:r>
            <a:endParaRPr lang="zh-TW" altLang="en-US" dirty="0" smtClean="0"/>
          </a:p>
        </p:txBody>
      </p:sp>
      <p:sp>
        <p:nvSpPr>
          <p:cNvPr id="17" name="內容版面配置區 16"/>
          <p:cNvSpPr>
            <a:spLocks noGrp="1"/>
          </p:cNvSpPr>
          <p:nvPr>
            <p:ph sz="quarter" idx="22" hasCustomPrompt="1"/>
          </p:nvPr>
        </p:nvSpPr>
        <p:spPr>
          <a:xfrm>
            <a:off x="467544" y="1221601"/>
            <a:ext cx="8064896" cy="3726415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altLang="zh-TW" dirty="0" smtClean="0"/>
              <a:t>First Line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Line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Line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  <p:sp>
        <p:nvSpPr>
          <p:cNvPr id="6" name="文字版面配置區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95486"/>
            <a:ext cx="7426800" cy="907200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Heading Level</a:t>
            </a:r>
            <a:endParaRPr lang="zh-TW" altLang="en-US" dirty="0" smtClean="0"/>
          </a:p>
        </p:txBody>
      </p:sp>
      <p:sp>
        <p:nvSpPr>
          <p:cNvPr id="17" name="內容版面配置區 16"/>
          <p:cNvSpPr>
            <a:spLocks noGrp="1"/>
          </p:cNvSpPr>
          <p:nvPr>
            <p:ph sz="quarter" idx="22" hasCustomPrompt="1"/>
          </p:nvPr>
        </p:nvSpPr>
        <p:spPr>
          <a:xfrm>
            <a:off x="467544" y="1221601"/>
            <a:ext cx="8064896" cy="37264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TW" dirty="0" smtClean="0"/>
              <a:t>First Line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Line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Line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5858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5858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27168" cy="907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075240" cy="374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50" r:id="rId4"/>
    <p:sldLayoutId id="2147483664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6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92582"/>
          </a:solidFill>
          <a:latin typeface="Gill Sans MT" pitchFamily="34" charset="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92582"/>
          </a:solidFill>
          <a:latin typeface="Gill Sans MT" pitchFamily="34" charset="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492582"/>
          </a:solidFill>
          <a:latin typeface="Gill Sans MT" pitchFamily="34" charset="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92582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492582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492582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TW" dirty="0" smtClean="0"/>
              <a:t>W1210ST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95938411"/>
              </p:ext>
            </p:extLst>
          </p:nvPr>
        </p:nvGraphicFramePr>
        <p:xfrm>
          <a:off x="395536" y="66348"/>
          <a:ext cx="7416824" cy="507715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23791"/>
                <a:gridCol w="2064643"/>
                <a:gridCol w="4028390"/>
              </a:tblGrid>
              <a:tr h="264029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Модель</a:t>
                      </a:r>
                      <a:endParaRPr lang="zh-TW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200" dirty="0" smtClean="0"/>
                        <a:t>W1210ST</a:t>
                      </a:r>
                      <a:endParaRPr lang="zh-TW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Яркость</a:t>
                      </a:r>
                      <a:endParaRPr lang="zh-TW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rgbClr val="FF0000"/>
                          </a:solidFill>
                        </a:rPr>
                        <a:t>2200 lm</a:t>
                      </a:r>
                      <a:endParaRPr lang="zh-TW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Контраст</a:t>
                      </a:r>
                      <a:endParaRPr lang="zh-TW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200" dirty="0" smtClean="0"/>
                        <a:t>15000:1</a:t>
                      </a:r>
                      <a:endParaRPr lang="zh-TW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Цветовое </a:t>
                      </a:r>
                      <a:r>
                        <a:rPr lang="ru-RU" altLang="zh-TW" sz="1200" dirty="0" smtClean="0"/>
                        <a:t>колесо</a:t>
                      </a:r>
                      <a:endParaRPr lang="zh-TW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200" dirty="0" smtClean="0">
                          <a:solidFill>
                            <a:srgbClr val="FF0000"/>
                          </a:solidFill>
                        </a:rPr>
                        <a:t>6X RGBRGB</a:t>
                      </a:r>
                      <a:endParaRPr lang="zh-TW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Разрешение</a:t>
                      </a:r>
                      <a:endParaRPr lang="zh-TW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200" dirty="0" smtClean="0"/>
                        <a:t>1920 x 1080</a:t>
                      </a:r>
                      <a:endParaRPr lang="zh-TW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Лампа</a:t>
                      </a:r>
                      <a:endParaRPr lang="zh-TW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200" dirty="0" smtClean="0"/>
                        <a:t>Normal 3500 </a:t>
                      </a:r>
                      <a:r>
                        <a:rPr lang="ru-RU" altLang="zh-TW" sz="1200" dirty="0" smtClean="0"/>
                        <a:t>часов</a:t>
                      </a:r>
                      <a:r>
                        <a:rPr lang="en-US" altLang="zh-TW" sz="1200" dirty="0" smtClean="0"/>
                        <a:t> / Economic 5000 </a:t>
                      </a:r>
                      <a:r>
                        <a:rPr lang="ru-RU" altLang="zh-TW" sz="1200" dirty="0" smtClean="0"/>
                        <a:t>часов </a:t>
                      </a:r>
                      <a:r>
                        <a:rPr lang="en-US" altLang="zh-TW" sz="1200" dirty="0" smtClean="0"/>
                        <a:t>/ </a:t>
                      </a:r>
                      <a:r>
                        <a:rPr lang="en-US" altLang="zh-TW" sz="1200" dirty="0" err="1" smtClean="0"/>
                        <a:t>SmartEco</a:t>
                      </a:r>
                      <a:r>
                        <a:rPr lang="en-US" altLang="zh-TW" sz="1200" dirty="0" smtClean="0"/>
                        <a:t> 6000 </a:t>
                      </a:r>
                      <a:r>
                        <a:rPr lang="ru-RU" altLang="zh-TW" sz="1200" dirty="0" smtClean="0"/>
                        <a:t>часов</a:t>
                      </a:r>
                      <a:endParaRPr lang="zh-TW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Объектив</a:t>
                      </a:r>
                      <a:endParaRPr lang="zh-TW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200" dirty="0" smtClean="0"/>
                        <a:t>F = 2.6 ~ 2.78, f = 10.2 ~ 12.24 mm</a:t>
                      </a:r>
                      <a:endParaRPr lang="zh-TW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Проекционное отношение</a:t>
                      </a:r>
                      <a:endParaRPr lang="zh-TW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200" dirty="0" smtClean="0"/>
                        <a:t>0.69~0.83 (100" @ 1.5 m)</a:t>
                      </a:r>
                      <a:endParaRPr lang="zh-TW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Сдвиг</a:t>
                      </a:r>
                      <a:endParaRPr lang="zh-TW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200" dirty="0" smtClean="0"/>
                        <a:t>102.5% ± 2.5%</a:t>
                      </a:r>
                      <a:endParaRPr lang="zh-TW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2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Интерфейсы</a:t>
                      </a:r>
                      <a:endParaRPr lang="zh-TW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smtClean="0"/>
                        <a:t>PC *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HDMI * 2(MHL*1)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Audio in * 1</a:t>
                      </a:r>
                      <a:endParaRPr lang="zh-TW" alt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Audio out</a:t>
                      </a:r>
                      <a:r>
                        <a:rPr lang="en-US" altLang="zh-TW" sz="1200" baseline="0" dirty="0" smtClean="0"/>
                        <a:t> *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>
                          <a:solidFill>
                            <a:srgbClr val="FF0000"/>
                          </a:solidFill>
                        </a:rPr>
                        <a:t>Chamber speaker (10W) * 2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/>
                        <a:t>USB Type-A *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/>
                        <a:t>USB Type-mini B * 1</a:t>
                      </a:r>
                      <a:endParaRPr lang="zh-TW" alt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/>
                        <a:t>12V Trigger *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aseline="0" dirty="0" smtClean="0"/>
                        <a:t>RS232 * 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3712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Уровень шума</a:t>
                      </a:r>
                      <a:endParaRPr lang="zh-TW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TW" sz="1200" dirty="0" smtClean="0"/>
                        <a:t>29</a:t>
                      </a:r>
                      <a:r>
                        <a:rPr lang="en-US" altLang="zh-TW" sz="1200" baseline="0" dirty="0" smtClean="0"/>
                        <a:t> / 26 dB</a:t>
                      </a:r>
                      <a:endParaRPr lang="zh-TW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4029">
                <a:tc>
                  <a:txBody>
                    <a:bodyPr/>
                    <a:lstStyle/>
                    <a:p>
                      <a:r>
                        <a:rPr lang="ru-RU" altLang="zh-TW" sz="1200" dirty="0" smtClean="0"/>
                        <a:t>Особенности</a:t>
                      </a:r>
                      <a:endParaRPr lang="zh-TW" altLang="en-US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200" dirty="0" smtClean="0"/>
                        <a:t>“</a:t>
                      </a:r>
                      <a:r>
                        <a:rPr lang="ru-RU" altLang="zh-TW" sz="1200" dirty="0" smtClean="0"/>
                        <a:t>Игровые</a:t>
                      </a:r>
                      <a:r>
                        <a:rPr lang="ru-RU" altLang="zh-TW" sz="1200" baseline="0" dirty="0" smtClean="0"/>
                        <a:t> режимы</a:t>
                      </a:r>
                      <a:r>
                        <a:rPr lang="en-US" altLang="zh-TW" sz="1200" dirty="0" smtClean="0"/>
                        <a:t>”</a:t>
                      </a:r>
                      <a:r>
                        <a:rPr lang="en-US" altLang="zh-TW" sz="1200" baseline="0" dirty="0" smtClean="0"/>
                        <a:t> </a:t>
                      </a:r>
                      <a:r>
                        <a:rPr lang="ru-RU" altLang="zh-TW" sz="1200" baseline="0" dirty="0" smtClean="0"/>
                        <a:t>звука используя</a:t>
                      </a:r>
                      <a:r>
                        <a:rPr lang="en-US" altLang="zh-TW" sz="1200" baseline="0" dirty="0" smtClean="0"/>
                        <a:t> </a:t>
                      </a:r>
                      <a:r>
                        <a:rPr lang="en-US" altLang="zh-TW" sz="1200" dirty="0" err="1" smtClean="0"/>
                        <a:t>CinemaMaster</a:t>
                      </a:r>
                      <a:r>
                        <a:rPr lang="en-US" altLang="zh-TW" sz="1200" baseline="0" dirty="0" smtClean="0"/>
                        <a:t> Audio Enhancer</a:t>
                      </a:r>
                      <a:endParaRPr lang="en-US" altLang="zh-TW" sz="120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altLang="zh-TW" sz="1200" baseline="0" dirty="0" smtClean="0"/>
                        <a:t>Задержка отображения</a:t>
                      </a:r>
                      <a:r>
                        <a:rPr lang="en-US" altLang="zh-TW" sz="1200" baseline="0" dirty="0" smtClean="0"/>
                        <a:t> (</a:t>
                      </a:r>
                      <a:r>
                        <a:rPr lang="en-US" altLang="zh-TW" sz="1200" dirty="0" smtClean="0"/>
                        <a:t>Input lag &lt; 16ms</a:t>
                      </a:r>
                      <a:r>
                        <a:rPr lang="en-US" altLang="zh-TW" sz="1200" baseline="0" dirty="0" smtClean="0"/>
                        <a:t>)</a:t>
                      </a:r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altLang="zh-TW" sz="1200" dirty="0" smtClean="0"/>
                        <a:t>Совместимость  с </a:t>
                      </a:r>
                      <a:r>
                        <a:rPr lang="en-US" altLang="zh-TW" sz="1200" dirty="0" smtClean="0"/>
                        <a:t>Wireless FHD Kit</a:t>
                      </a:r>
                      <a:endParaRPr lang="ru-RU" altLang="zh-TW" sz="1200" dirty="0" smtClean="0"/>
                    </a:p>
                    <a:p>
                      <a:pPr marL="180975" indent="-180975">
                        <a:buFont typeface="Arial" panose="020B0604020202020204" pitchFamily="34" charset="0"/>
                        <a:buChar char="•"/>
                      </a:pPr>
                      <a:r>
                        <a:rPr lang="ru-RU" altLang="zh-TW" sz="1200" dirty="0" smtClean="0"/>
                        <a:t>Заточенный пользовательский интерфейс</a:t>
                      </a:r>
                      <a:endParaRPr lang="zh-TW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1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7"/>
          </p:nvPr>
        </p:nvSpPr>
        <p:spPr>
          <a:xfrm>
            <a:off x="611560" y="844082"/>
            <a:ext cx="5400600" cy="2375741"/>
          </a:xfrm>
        </p:spPr>
        <p:txBody>
          <a:bodyPr/>
          <a:lstStyle/>
          <a:p>
            <a:r>
              <a:rPr lang="ru-RU" altLang="zh-TW" dirty="0" smtClean="0"/>
              <a:t>На что обращаем внимание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15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68" y="0"/>
            <a:ext cx="7278316" cy="51435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292080" y="3147814"/>
            <a:ext cx="370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TW" dirty="0" err="1" smtClean="0"/>
              <a:t>Короткофокусность</a:t>
            </a:r>
            <a:r>
              <a:rPr lang="ru-RU" altLang="zh-TW" dirty="0" smtClean="0"/>
              <a:t> и корректировка трапеции по вертикали – размещение проектора рядом с экраном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70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467544" y="195486"/>
            <a:ext cx="7704856" cy="907200"/>
          </a:xfrm>
        </p:spPr>
        <p:txBody>
          <a:bodyPr>
            <a:normAutofit fontScale="92500"/>
          </a:bodyPr>
          <a:lstStyle/>
          <a:p>
            <a:r>
              <a:rPr lang="ru-RU" altLang="zh-TW" dirty="0" smtClean="0"/>
              <a:t>Минимальная задержка отображения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r>
              <a:rPr lang="ru-RU" altLang="zh-TW" dirty="0" smtClean="0"/>
              <a:t>Нет чувства задержек, торможения и отзывчивости игры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W1210ST </a:t>
            </a:r>
            <a:r>
              <a:rPr lang="ru-RU" altLang="zh-TW" dirty="0" smtClean="0"/>
              <a:t>- </a:t>
            </a:r>
            <a:r>
              <a:rPr lang="en-US" altLang="zh-TW" b="1" dirty="0" smtClean="0">
                <a:solidFill>
                  <a:srgbClr val="FF0000"/>
                </a:solidFill>
              </a:rPr>
              <a:t>16ms (1 </a:t>
            </a:r>
            <a:r>
              <a:rPr lang="ru-RU" altLang="zh-TW" b="1" dirty="0" smtClean="0">
                <a:solidFill>
                  <a:srgbClr val="FF0000"/>
                </a:solidFill>
              </a:rPr>
              <a:t>кадр</a:t>
            </a:r>
            <a:r>
              <a:rPr lang="en-US" altLang="zh-TW" b="1" dirty="0" smtClean="0">
                <a:solidFill>
                  <a:srgbClr val="FF0000"/>
                </a:solidFill>
              </a:rPr>
              <a:t>)</a:t>
            </a:r>
          </a:p>
          <a:p>
            <a:endParaRPr lang="zh-TW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9656" y="2499742"/>
            <a:ext cx="652938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49146" y="2499742"/>
            <a:ext cx="3264693" cy="2286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145369" y="2503277"/>
            <a:ext cx="3264693" cy="2286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3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表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3"/>
          <a:stretch/>
        </p:blipFill>
        <p:spPr bwMode="auto">
          <a:xfrm>
            <a:off x="-36512" y="51470"/>
            <a:ext cx="6912768" cy="506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/>
          <p:cNvSpPr/>
          <p:nvPr/>
        </p:nvSpPr>
        <p:spPr>
          <a:xfrm>
            <a:off x="2483768" y="159964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195736" y="2606173"/>
            <a:ext cx="360040" cy="36004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211960" y="3001896"/>
            <a:ext cx="360040" cy="36004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020272" y="105958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TW" dirty="0" smtClean="0">
                <a:solidFill>
                  <a:srgbClr val="000000"/>
                </a:solidFill>
              </a:rPr>
              <a:t>Цветовой охват стал больше и очень близок к </a:t>
            </a:r>
            <a:r>
              <a:rPr lang="en-AU" altLang="zh-TW" dirty="0" smtClean="0">
                <a:solidFill>
                  <a:srgbClr val="000000"/>
                </a:solidFill>
              </a:rPr>
              <a:t>Rec.709</a:t>
            </a:r>
            <a:endParaRPr lang="zh-TW" altLang="en-US" dirty="0">
              <a:solidFill>
                <a:srgbClr val="00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03648" y="24904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Cyan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51470"/>
            <a:ext cx="1378496" cy="565572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</a:rPr>
              <a:t>Rec709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36512" y="1419622"/>
            <a:ext cx="9180512" cy="372387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8" name="圓角矩形 77"/>
          <p:cNvSpPr/>
          <p:nvPr/>
        </p:nvSpPr>
        <p:spPr>
          <a:xfrm>
            <a:off x="2915816" y="2587081"/>
            <a:ext cx="2088232" cy="20863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zh-TW" sz="1400" dirty="0" smtClean="0"/>
              <a:t>Новое</a:t>
            </a:r>
            <a:endParaRPr lang="en-US" altLang="zh-TW" sz="14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altLang="zh-TW" sz="1400" dirty="0" smtClean="0"/>
              <a:t>Спортивный режим</a:t>
            </a:r>
            <a:endParaRPr lang="en-US" altLang="zh-TW" sz="14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altLang="zh-TW" sz="1400" dirty="0" smtClean="0"/>
              <a:t>Игровой режим</a:t>
            </a:r>
            <a:endParaRPr lang="en-US" altLang="zh-TW" sz="1400" dirty="0"/>
          </a:p>
        </p:txBody>
      </p:sp>
      <p:sp>
        <p:nvSpPr>
          <p:cNvPr id="87" name="圓角矩形 86"/>
          <p:cNvSpPr/>
          <p:nvPr/>
        </p:nvSpPr>
        <p:spPr>
          <a:xfrm>
            <a:off x="2915816" y="1563638"/>
            <a:ext cx="4176464" cy="8719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zh-TW" b="1" dirty="0" smtClean="0"/>
              <a:t>Отличное звуковое сопровождение</a:t>
            </a:r>
            <a:endParaRPr lang="zh-TW" altLang="en-US" b="1" dirty="0"/>
          </a:p>
        </p:txBody>
      </p:sp>
      <p:sp>
        <p:nvSpPr>
          <p:cNvPr id="97" name="圓角矩形 96"/>
          <p:cNvSpPr/>
          <p:nvPr/>
        </p:nvSpPr>
        <p:spPr>
          <a:xfrm>
            <a:off x="5148065" y="2584467"/>
            <a:ext cx="2016224" cy="20890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altLang="zh-TW" sz="1400" dirty="0" smtClean="0"/>
              <a:t>Звуковой процессор </a:t>
            </a:r>
            <a:r>
              <a:rPr lang="en-US" altLang="zh-TW" sz="1400" dirty="0" err="1" smtClean="0"/>
              <a:t>CinemaMaster</a:t>
            </a:r>
            <a:r>
              <a:rPr lang="en-US" altLang="zh-TW" sz="1400" dirty="0" smtClean="0"/>
              <a:t> </a:t>
            </a:r>
            <a:r>
              <a:rPr lang="en-US" altLang="zh-TW" sz="1400" dirty="0" err="1" smtClean="0"/>
              <a:t>MaxxAudio</a:t>
            </a:r>
            <a:r>
              <a:rPr lang="ru-RU" altLang="zh-TW" sz="1400" dirty="0" smtClean="0"/>
              <a:t> </a:t>
            </a:r>
            <a:r>
              <a:rPr lang="en-US" altLang="zh-TW" sz="1400" dirty="0" smtClean="0"/>
              <a:t> </a:t>
            </a:r>
            <a:r>
              <a:rPr lang="ru-RU" altLang="zh-TW" sz="1400" dirty="0" smtClean="0"/>
              <a:t>с </a:t>
            </a:r>
            <a:r>
              <a:rPr lang="en-US" altLang="zh-TW" sz="1400" dirty="0" smtClean="0"/>
              <a:t>10</a:t>
            </a:r>
            <a:r>
              <a:rPr lang="ru-RU" altLang="zh-TW" sz="1400" dirty="0" smtClean="0"/>
              <a:t> Вт </a:t>
            </a:r>
            <a:r>
              <a:rPr lang="en-US" altLang="zh-TW" sz="1400" dirty="0" smtClean="0"/>
              <a:t> </a:t>
            </a:r>
            <a:r>
              <a:rPr lang="ru-RU" altLang="zh-TW" sz="1400" dirty="0" smtClean="0"/>
              <a:t>динамиком</a:t>
            </a:r>
            <a:endParaRPr lang="en-US" altLang="zh-TW" sz="1400" dirty="0"/>
          </a:p>
        </p:txBody>
      </p:sp>
      <p:grpSp>
        <p:nvGrpSpPr>
          <p:cNvPr id="3" name="群組 2"/>
          <p:cNvGrpSpPr/>
          <p:nvPr/>
        </p:nvGrpSpPr>
        <p:grpSpPr>
          <a:xfrm>
            <a:off x="3978796" y="3994421"/>
            <a:ext cx="1057059" cy="590894"/>
            <a:chOff x="3334921" y="3939902"/>
            <a:chExt cx="1057059" cy="590894"/>
          </a:xfrm>
        </p:grpSpPr>
        <p:pic>
          <p:nvPicPr>
            <p:cNvPr id="32" name="Picture 2" descr="http://www.freeiconspng.com/uploads/sport-activities-football-icon-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921" y="3939902"/>
              <a:ext cx="444991" cy="444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3635896" y="4192242"/>
              <a:ext cx="7560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800" b="1" dirty="0" smtClean="0"/>
                <a:t>Sport</a:t>
              </a:r>
            </a:p>
            <a:p>
              <a:r>
                <a:rPr lang="en-US" altLang="zh-TW" sz="800" b="1" dirty="0" smtClean="0"/>
                <a:t>Mode</a:t>
              </a:r>
              <a:endParaRPr lang="zh-TW" altLang="en-US" sz="800" b="1" dirty="0"/>
            </a:p>
          </p:txBody>
        </p:sp>
      </p:grpSp>
      <p:sp>
        <p:nvSpPr>
          <p:cNvPr id="23" name="圓角矩形 22"/>
          <p:cNvSpPr/>
          <p:nvPr/>
        </p:nvSpPr>
        <p:spPr>
          <a:xfrm>
            <a:off x="539552" y="2584466"/>
            <a:ext cx="2160240" cy="208900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sz="1400" dirty="0">
                <a:solidFill>
                  <a:schemeClr val="tx1">
                    <a:lumMod val="50000"/>
                  </a:schemeClr>
                </a:solidFill>
              </a:rPr>
              <a:t>RGBRGB C/W </a:t>
            </a:r>
            <a:r>
              <a:rPr lang="ru-RU" altLang="zh-TW" sz="1400" dirty="0" smtClean="0">
                <a:solidFill>
                  <a:schemeClr val="tx1">
                    <a:lumMod val="50000"/>
                  </a:schemeClr>
                </a:solidFill>
              </a:rPr>
              <a:t>цветовой охват близок к </a:t>
            </a:r>
            <a:r>
              <a:rPr lang="en-US" altLang="zh-TW" sz="1400" dirty="0" smtClean="0">
                <a:solidFill>
                  <a:schemeClr val="tx1">
                    <a:lumMod val="50000"/>
                  </a:schemeClr>
                </a:solidFill>
              </a:rPr>
              <a:t>Rec.709 </a:t>
            </a:r>
            <a:endParaRPr lang="en-US" altLang="zh-TW" sz="1400" dirty="0">
              <a:solidFill>
                <a:schemeClr val="tx1">
                  <a:lumMod val="50000"/>
                </a:schemeClr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altLang="zh-TW" sz="1400" dirty="0" smtClean="0"/>
              <a:t>Лучшая в классе точность цветопередачи</a:t>
            </a:r>
            <a:endParaRPr lang="en-US" altLang="zh-TW" sz="1400" dirty="0"/>
          </a:p>
        </p:txBody>
      </p:sp>
      <p:sp>
        <p:nvSpPr>
          <p:cNvPr id="24" name="圓角矩形 23"/>
          <p:cNvSpPr/>
          <p:nvPr/>
        </p:nvSpPr>
        <p:spPr>
          <a:xfrm>
            <a:off x="539552" y="1577125"/>
            <a:ext cx="2160240" cy="8719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zh-TW" b="1" dirty="0" smtClean="0"/>
              <a:t>Отличный цвет</a:t>
            </a:r>
            <a:endParaRPr lang="zh-TW" altLang="en-US" b="1" dirty="0"/>
          </a:p>
        </p:txBody>
      </p:sp>
      <p:grpSp>
        <p:nvGrpSpPr>
          <p:cNvPr id="25" name="群組 24"/>
          <p:cNvGrpSpPr/>
          <p:nvPr/>
        </p:nvGrpSpPr>
        <p:grpSpPr>
          <a:xfrm>
            <a:off x="7559397" y="767512"/>
            <a:ext cx="1246940" cy="3253847"/>
            <a:chOff x="7308304" y="845690"/>
            <a:chExt cx="1681840" cy="4021732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5" t="41181"/>
            <a:stretch/>
          </p:blipFill>
          <p:spPr bwMode="auto">
            <a:xfrm>
              <a:off x="7308304" y="3642905"/>
              <a:ext cx="1681840" cy="1224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群組 34"/>
            <p:cNvGrpSpPr/>
            <p:nvPr/>
          </p:nvGrpSpPr>
          <p:grpSpPr>
            <a:xfrm>
              <a:off x="7308584" y="845690"/>
              <a:ext cx="1679945" cy="2697536"/>
              <a:chOff x="7353696" y="917698"/>
              <a:chExt cx="1679945" cy="2697536"/>
            </a:xfrm>
          </p:grpSpPr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5" t="2232" r="1499" b="1634"/>
              <a:stretch/>
            </p:blipFill>
            <p:spPr bwMode="auto">
              <a:xfrm>
                <a:off x="7354656" y="2319866"/>
                <a:ext cx="1678985" cy="1295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7" descr="Couple watching a 3D movi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3696" y="917698"/>
                <a:ext cx="1679945" cy="1324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" name="矩形 5"/>
          <p:cNvSpPr/>
          <p:nvPr/>
        </p:nvSpPr>
        <p:spPr>
          <a:xfrm>
            <a:off x="323528" y="320338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TW" sz="2800" dirty="0" smtClean="0"/>
              <a:t>Ключевые преимущества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6032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917692"/>
            <a:ext cx="9144000" cy="424634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1470"/>
            <a:ext cx="7427168" cy="907610"/>
          </a:xfrm>
        </p:spPr>
        <p:txBody>
          <a:bodyPr>
            <a:normAutofit/>
          </a:bodyPr>
          <a:lstStyle/>
          <a:p>
            <a:r>
              <a:rPr lang="ru-RU" altLang="zh-TW" sz="2400" b="1" dirty="0" smtClean="0"/>
              <a:t>Новый пользовательский интерфейс</a:t>
            </a:r>
            <a:r>
              <a:rPr lang="en-US" altLang="zh-TW" sz="2400" b="1" dirty="0" smtClean="0"/>
              <a:t> Basic/Advanced </a:t>
            </a:r>
            <a:endParaRPr lang="zh-TW" altLang="en-US" sz="2400" b="1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499992" y="1460031"/>
            <a:ext cx="4176464" cy="16877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TW" sz="2000" dirty="0" smtClean="0">
                <a:solidFill>
                  <a:schemeClr val="bg1"/>
                </a:solidFill>
              </a:rPr>
              <a:t>Основное меню – только постоянно  используемые функции</a:t>
            </a:r>
            <a:r>
              <a:rPr lang="en-US" altLang="zh-TW" sz="20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4" name="Picture 2" descr="C:\Users\shannon.s.lung\Documents\2. New Models\5. TH683\Objects\image_men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01767"/>
            <a:ext cx="371241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hannon.s.lung\Documents\2. New Models\5. TH683\Objects\image_playb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1441"/>
            <a:ext cx="3752416" cy="2110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292080" y="2859782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zh-TW" sz="2000" dirty="0" smtClean="0">
                <a:solidFill>
                  <a:schemeClr val="bg1"/>
                </a:solidFill>
              </a:rPr>
              <a:t>Продвинутое меню – расширенные, но редко используемые возможности.</a:t>
            </a:r>
            <a:endParaRPr lang="en-US" altLang="zh-TW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7"/>
          </p:nvPr>
        </p:nvSpPr>
        <p:spPr>
          <a:xfrm>
            <a:off x="611560" y="844082"/>
            <a:ext cx="6984776" cy="3095820"/>
          </a:xfrm>
        </p:spPr>
        <p:txBody>
          <a:bodyPr>
            <a:normAutofit/>
          </a:bodyPr>
          <a:lstStyle/>
          <a:p>
            <a:r>
              <a:rPr lang="ru-RU" altLang="zh-TW" sz="2400" b="1" dirty="0" smtClean="0"/>
              <a:t>Отличная цветовая производительность – лучшая в своем классе</a:t>
            </a:r>
            <a:endParaRPr lang="en-US" altLang="zh-TW" sz="2400" b="1" dirty="0" smtClean="0"/>
          </a:p>
          <a:p>
            <a:endParaRPr lang="en-US" altLang="zh-TW" sz="2400" b="1" dirty="0" smtClean="0"/>
          </a:p>
          <a:p>
            <a:pPr lvl="1"/>
            <a:r>
              <a:rPr lang="ru-RU" altLang="zh-CN" dirty="0" smtClean="0"/>
              <a:t>Разрешение</a:t>
            </a:r>
            <a:r>
              <a:rPr lang="en-US" altLang="zh-CN" dirty="0" smtClean="0"/>
              <a:t> </a:t>
            </a:r>
            <a:r>
              <a:rPr lang="en-US" altLang="zh-TW" dirty="0" smtClean="0"/>
              <a:t>1080</a:t>
            </a:r>
            <a:r>
              <a:rPr lang="en-US" altLang="zh-CN" dirty="0" smtClean="0"/>
              <a:t>P </a:t>
            </a:r>
            <a:endParaRPr lang="en-US" altLang="zh-TW" dirty="0"/>
          </a:p>
          <a:p>
            <a:pPr lvl="1"/>
            <a:r>
              <a:rPr lang="ru-RU" altLang="zh-TW" dirty="0" smtClean="0"/>
              <a:t>Правильная яркость</a:t>
            </a:r>
            <a:r>
              <a:rPr lang="en-US" altLang="zh-TW" dirty="0" smtClean="0"/>
              <a:t> </a:t>
            </a:r>
            <a:endParaRPr lang="ru-RU" altLang="zh-TW" dirty="0" smtClean="0"/>
          </a:p>
          <a:p>
            <a:pPr lvl="1"/>
            <a:r>
              <a:rPr lang="ru-RU" altLang="zh-TW" dirty="0" smtClean="0"/>
              <a:t>Лучший </a:t>
            </a:r>
            <a:r>
              <a:rPr lang="en-AU" altLang="zh-TW" dirty="0" smtClean="0"/>
              <a:t>ANSI </a:t>
            </a:r>
            <a:r>
              <a:rPr lang="ru-RU" altLang="zh-TW" dirty="0" smtClean="0"/>
              <a:t>контраст</a:t>
            </a:r>
          </a:p>
          <a:p>
            <a:pPr lvl="1"/>
            <a:r>
              <a:rPr lang="ru-RU" altLang="zh-TW" dirty="0" smtClean="0">
                <a:solidFill>
                  <a:schemeClr val="tx2"/>
                </a:solidFill>
              </a:rPr>
              <a:t>Новые видеорежимы - </a:t>
            </a:r>
            <a:r>
              <a:rPr lang="en-US" altLang="zh-TW" dirty="0" smtClean="0">
                <a:solidFill>
                  <a:schemeClr val="tx2"/>
                </a:solidFill>
              </a:rPr>
              <a:t>Sport Mode &amp; Game Mode</a:t>
            </a:r>
            <a:endParaRPr lang="zh-TW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917692"/>
            <a:ext cx="9144000" cy="424634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7"/>
          </p:nvPr>
        </p:nvSpPr>
        <p:spPr>
          <a:xfrm>
            <a:off x="395536" y="51470"/>
            <a:ext cx="6624736" cy="1223612"/>
          </a:xfrm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ru-RU" altLang="zh-TW" sz="2400" b="1" dirty="0" smtClean="0"/>
              <a:t>Точные и яркие цвета</a:t>
            </a:r>
            <a:endParaRPr lang="en-US" altLang="zh-TW" sz="2400" b="1" dirty="0"/>
          </a:p>
        </p:txBody>
      </p:sp>
      <p:sp>
        <p:nvSpPr>
          <p:cNvPr id="4" name="矩形 3"/>
          <p:cNvSpPr/>
          <p:nvPr/>
        </p:nvSpPr>
        <p:spPr>
          <a:xfrm>
            <a:off x="395536" y="1651524"/>
            <a:ext cx="41044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TW" sz="2400" dirty="0" smtClean="0">
                <a:solidFill>
                  <a:schemeClr val="bg1"/>
                </a:solidFill>
              </a:rPr>
              <a:t>Стандартное разрешение </a:t>
            </a:r>
            <a:r>
              <a:rPr lang="en-US" altLang="zh-TW" sz="2400" dirty="0" smtClean="0">
                <a:solidFill>
                  <a:schemeClr val="bg1"/>
                </a:solidFill>
              </a:rPr>
              <a:t> </a:t>
            </a:r>
            <a:r>
              <a:rPr lang="en-US" altLang="zh-TW" sz="2400" dirty="0">
                <a:solidFill>
                  <a:schemeClr val="bg1"/>
                </a:solidFill>
              </a:rPr>
              <a:t>1920x1080 </a:t>
            </a:r>
            <a:endParaRPr lang="ru-RU" altLang="zh-TW" sz="2400" dirty="0" smtClean="0">
              <a:solidFill>
                <a:schemeClr val="bg1"/>
              </a:solidFill>
            </a:endParaRPr>
          </a:p>
          <a:p>
            <a:endParaRPr lang="en-US" altLang="zh-TW" sz="2400" dirty="0" smtClean="0">
              <a:solidFill>
                <a:schemeClr val="bg1"/>
              </a:solidFill>
            </a:endParaRPr>
          </a:p>
          <a:p>
            <a:r>
              <a:rPr lang="ru-RU" altLang="zh-TW" sz="2400" dirty="0" smtClean="0">
                <a:solidFill>
                  <a:schemeClr val="bg1"/>
                </a:solidFill>
              </a:rPr>
              <a:t>Правильные цвета. </a:t>
            </a:r>
          </a:p>
          <a:p>
            <a:endParaRPr lang="ru-RU" altLang="zh-TW" sz="2400" dirty="0">
              <a:solidFill>
                <a:schemeClr val="bg1"/>
              </a:solidFill>
            </a:endParaRPr>
          </a:p>
          <a:p>
            <a:r>
              <a:rPr lang="ru-RU" altLang="zh-TW" sz="2400" dirty="0" smtClean="0">
                <a:solidFill>
                  <a:schemeClr val="bg1"/>
                </a:solidFill>
              </a:rPr>
              <a:t>Нет конкурентов в точности.  </a:t>
            </a:r>
          </a:p>
          <a:p>
            <a:endParaRPr lang="en-US" altLang="zh-TW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upload.wikimedia.org/wikipedia/commons/thumb/1/19/Definitions_of_TV_standards.jpg/1280px-Definitions_of_TV_standar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7614"/>
            <a:ext cx="371241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a/aa/Full_hd_logo.svg/2000px-Full_hd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754" y="3926115"/>
            <a:ext cx="1066678" cy="85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7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917692"/>
            <a:ext cx="9144000" cy="424634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427168" cy="907610"/>
          </a:xfrm>
        </p:spPr>
        <p:txBody>
          <a:bodyPr>
            <a:normAutofit/>
          </a:bodyPr>
          <a:lstStyle/>
          <a:p>
            <a:r>
              <a:rPr lang="ru-RU" altLang="zh-TW" sz="2400" b="1" dirty="0" smtClean="0"/>
              <a:t>Высокая яркость и реальная контрастность</a:t>
            </a:r>
            <a:endParaRPr lang="zh-TW" altLang="en-US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6364" l="1040" r="98663">
                        <a14:foregroundMark x1="35958" y1="57091" x2="35958" y2="57091"/>
                        <a14:foregroundMark x1="20951" y1="48727" x2="20951" y2="48727"/>
                        <a14:foregroundMark x1="20059" y1="38545" x2="20059" y2="38545"/>
                        <a14:foregroundMark x1="15899" y1="36000" x2="15899" y2="36000"/>
                        <a14:foregroundMark x1="6092" y1="9818" x2="6092" y2="9818"/>
                        <a14:foregroundMark x1="6835" y1="8000" x2="6835" y2="8000"/>
                        <a14:backgroundMark x1="6686" y1="8727" x2="6686" y2="8727"/>
                        <a14:backgroundMark x1="6241" y1="9455" x2="6241" y2="9455"/>
                        <a14:backgroundMark x1="6835" y1="7636" x2="6835" y2="7636"/>
                        <a14:backgroundMark x1="6092" y1="9818" x2="6092" y2="9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198"/>
          <a:stretch/>
        </p:blipFill>
        <p:spPr bwMode="auto">
          <a:xfrm>
            <a:off x="5150884" y="914988"/>
            <a:ext cx="2840344" cy="237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251520" y="1419622"/>
            <a:ext cx="5112568" cy="33371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Безупречная четкость</a:t>
            </a:r>
            <a:endParaRPr lang="en-US" altLang="zh-TW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altLang="zh-TW" sz="2000" dirty="0" smtClean="0">
                <a:solidFill>
                  <a:schemeClr val="bg1"/>
                </a:solidFill>
              </a:rPr>
              <a:t>W1</a:t>
            </a:r>
            <a:r>
              <a:rPr lang="ru-RU" altLang="zh-TW" sz="2000" dirty="0" smtClean="0">
                <a:solidFill>
                  <a:schemeClr val="bg1"/>
                </a:solidFill>
              </a:rPr>
              <a:t>210</a:t>
            </a:r>
            <a:r>
              <a:rPr lang="en-AU" altLang="zh-TW" sz="2000" dirty="0" smtClean="0">
                <a:solidFill>
                  <a:schemeClr val="bg1"/>
                </a:solidFill>
              </a:rPr>
              <a:t>ST</a:t>
            </a:r>
            <a:r>
              <a:rPr lang="en-US" altLang="zh-TW" sz="2000" dirty="0" smtClean="0">
                <a:solidFill>
                  <a:schemeClr val="bg1"/>
                </a:solidFill>
              </a:rPr>
              <a:t> </a:t>
            </a:r>
            <a:r>
              <a:rPr lang="ru-RU" altLang="zh-TW" sz="2000" dirty="0" smtClean="0">
                <a:solidFill>
                  <a:schemeClr val="bg1"/>
                </a:solidFill>
              </a:rPr>
              <a:t>- </a:t>
            </a:r>
            <a:r>
              <a:rPr lang="en-US" altLang="zh-TW" sz="2000" dirty="0" smtClean="0">
                <a:solidFill>
                  <a:schemeClr val="bg1"/>
                </a:solidFill>
              </a:rPr>
              <a:t> 2,</a:t>
            </a:r>
            <a:r>
              <a:rPr lang="ru-RU" altLang="zh-TW" sz="2000" dirty="0" smtClean="0">
                <a:solidFill>
                  <a:schemeClr val="bg1"/>
                </a:solidFill>
              </a:rPr>
              <a:t>2</a:t>
            </a:r>
            <a:r>
              <a:rPr lang="en-US" altLang="zh-TW" sz="2000" dirty="0" smtClean="0">
                <a:solidFill>
                  <a:schemeClr val="bg1"/>
                </a:solidFill>
              </a:rPr>
              <a:t>00 </a:t>
            </a:r>
            <a:r>
              <a:rPr lang="en-US" altLang="zh-TW" sz="2000" dirty="0">
                <a:solidFill>
                  <a:schemeClr val="bg1"/>
                </a:solidFill>
              </a:rPr>
              <a:t>lumens </a:t>
            </a:r>
            <a:r>
              <a:rPr lang="ru-RU" altLang="zh-TW" sz="2000" dirty="0" smtClean="0">
                <a:solidFill>
                  <a:schemeClr val="bg1"/>
                </a:solidFill>
              </a:rPr>
              <a:t>в ярком режиме</a:t>
            </a:r>
            <a:endParaRPr lang="en-US" altLang="zh-TW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altLang="zh-TW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Достаточный уровень черного – лучший в своем классе</a:t>
            </a:r>
            <a:r>
              <a:rPr lang="en-US" altLang="zh-TW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ru-RU" altLang="zh-TW" sz="2000" dirty="0" smtClean="0">
                <a:solidFill>
                  <a:schemeClr val="bg1"/>
                </a:solidFill>
              </a:rPr>
              <a:t>Контраст </a:t>
            </a:r>
            <a:r>
              <a:rPr lang="en-AU" altLang="zh-TW" sz="2000" dirty="0" smtClean="0">
                <a:solidFill>
                  <a:schemeClr val="bg1"/>
                </a:solidFill>
              </a:rPr>
              <a:t>FOFO</a:t>
            </a:r>
            <a:r>
              <a:rPr lang="ru-RU" altLang="zh-TW" sz="2000" dirty="0" smtClean="0">
                <a:solidFill>
                  <a:schemeClr val="bg1"/>
                </a:solidFill>
              </a:rPr>
              <a:t> – 15000:1</a:t>
            </a:r>
          </a:p>
          <a:p>
            <a:r>
              <a:rPr lang="ru-RU" altLang="zh-TW" sz="2000" dirty="0" smtClean="0">
                <a:solidFill>
                  <a:schemeClr val="bg1"/>
                </a:solidFill>
              </a:rPr>
              <a:t>Контраст </a:t>
            </a:r>
            <a:r>
              <a:rPr lang="en-AU" altLang="zh-TW" sz="2000" dirty="0" smtClean="0">
                <a:solidFill>
                  <a:schemeClr val="bg1"/>
                </a:solidFill>
              </a:rPr>
              <a:t>ANSI</a:t>
            </a:r>
            <a:r>
              <a:rPr lang="ru-RU" altLang="zh-TW" sz="2000" dirty="0" smtClean="0">
                <a:solidFill>
                  <a:schemeClr val="bg1"/>
                </a:solidFill>
              </a:rPr>
              <a:t> – 650:1</a:t>
            </a:r>
            <a:endParaRPr lang="en-US" altLang="zh-TW" sz="2000" dirty="0" smtClean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6364" l="1040" r="98663">
                        <a14:foregroundMark x1="35958" y1="57091" x2="35958" y2="57091"/>
                        <a14:foregroundMark x1="20951" y1="48727" x2="20951" y2="48727"/>
                        <a14:foregroundMark x1="20059" y1="38545" x2="20059" y2="38545"/>
                        <a14:foregroundMark x1="15899" y1="36000" x2="15899" y2="36000"/>
                        <a14:foregroundMark x1="6092" y1="9818" x2="6092" y2="9818"/>
                        <a14:foregroundMark x1="6835" y1="8000" x2="6835" y2="8000"/>
                        <a14:backgroundMark x1="6686" y1="8727" x2="6686" y2="8727"/>
                        <a14:backgroundMark x1="6241" y1="9455" x2="6241" y2="9455"/>
                        <a14:backgroundMark x1="6835" y1="7636" x2="6835" y2="7636"/>
                        <a14:backgroundMark x1="6092" y1="9818" x2="6092" y2="9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43"/>
          <a:stretch/>
        </p:blipFill>
        <p:spPr bwMode="auto">
          <a:xfrm>
            <a:off x="6282368" y="2855037"/>
            <a:ext cx="2861632" cy="232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altLang="zh-TW" dirty="0" smtClean="0"/>
              <a:t>Зачем нужен проектор для игр?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61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917692"/>
            <a:ext cx="9144000" cy="424634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107504" y="195486"/>
            <a:ext cx="7426800" cy="907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altLang="zh-TW" sz="2400" b="1" dirty="0" smtClean="0">
                <a:solidFill>
                  <a:schemeClr val="tx2"/>
                </a:solidFill>
              </a:rPr>
              <a:t>Новый предустановленный режим - Спорт </a:t>
            </a:r>
            <a:endParaRPr lang="zh-TW" altLang="en-US" sz="2400" b="1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166" y="915566"/>
            <a:ext cx="8368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Для просмотра спортивных трансляций</a:t>
            </a:r>
            <a:r>
              <a:rPr lang="en-AU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– </a:t>
            </a:r>
          </a:p>
          <a:p>
            <a:pPr algn="ctr"/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Специальные настройки для зеленого цвета и оттенков кожи</a:t>
            </a:r>
            <a:endParaRPr lang="en-AU" sz="2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83968" y="1851670"/>
            <a:ext cx="42249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altLang="zh-TW" sz="2000" i="1" dirty="0" smtClean="0">
                <a:solidFill>
                  <a:schemeClr val="bg1"/>
                </a:solidFill>
                <a:sym typeface="Wingdings" pitchFamily="2" charset="2"/>
              </a:rPr>
              <a:t>Рассчитан на просмотр при обычном освещении</a:t>
            </a:r>
          </a:p>
          <a:p>
            <a:pPr lvl="1"/>
            <a:r>
              <a:rPr lang="ru-RU" sz="2000" i="1" dirty="0" smtClean="0">
                <a:solidFill>
                  <a:schemeClr val="bg1"/>
                </a:solidFill>
                <a:sym typeface="Wingdings" pitchFamily="2" charset="2"/>
              </a:rPr>
              <a:t>Дополнен звуковым режимом </a:t>
            </a:r>
          </a:p>
          <a:p>
            <a:pPr lvl="1"/>
            <a:endParaRPr lang="ru-RU" sz="2000" i="1" dirty="0">
              <a:solidFill>
                <a:schemeClr val="bg1"/>
              </a:solidFill>
              <a:sym typeface="Wingdings" pitchFamily="2" charset="2"/>
            </a:endParaRPr>
          </a:p>
          <a:p>
            <a:pPr lvl="1"/>
            <a:r>
              <a:rPr lang="ru-RU" sz="2000" i="1" dirty="0" smtClean="0">
                <a:solidFill>
                  <a:schemeClr val="bg1"/>
                </a:solidFill>
                <a:sym typeface="Wingdings" pitchFamily="2" charset="2"/>
              </a:rPr>
              <a:t>Идеален для просмотра спортивных репортажей в компании</a:t>
            </a:r>
            <a:endParaRPr lang="en-AU" sz="2000" i="1" dirty="0">
              <a:solidFill>
                <a:schemeClr val="bg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1670"/>
            <a:ext cx="3888432" cy="2886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9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4985917" y="4083918"/>
            <a:ext cx="5581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 smtClean="0">
                <a:latin typeface="+mj-lt"/>
              </a:rPr>
              <a:t>LCD</a:t>
            </a:r>
            <a:endParaRPr lang="zh-TW" altLang="en-US" dirty="0">
              <a:latin typeface="+mj-lt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32891" y="4083918"/>
            <a:ext cx="6623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altLang="zh-TW" dirty="0" err="1" smtClean="0">
                <a:latin typeface="+mj-lt"/>
              </a:rPr>
              <a:t>BenQ</a:t>
            </a:r>
            <a:endParaRPr lang="zh-TW" altLang="en-US" dirty="0">
              <a:latin typeface="+mj-lt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31162" b="24153"/>
          <a:stretch/>
        </p:blipFill>
        <p:spPr bwMode="auto">
          <a:xfrm>
            <a:off x="352424" y="1131590"/>
            <a:ext cx="82875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57200" y="177402"/>
            <a:ext cx="7427168" cy="907610"/>
          </a:xfrm>
        </p:spPr>
        <p:txBody>
          <a:bodyPr>
            <a:normAutofit/>
          </a:bodyPr>
          <a:lstStyle/>
          <a:p>
            <a:r>
              <a:rPr lang="ru-RU" altLang="zh-TW" sz="3200" b="1" dirty="0" smtClean="0"/>
              <a:t>Цвет и контрастность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1800" dirty="0" smtClean="0"/>
              <a:t>(</a:t>
            </a:r>
            <a:r>
              <a:rPr lang="ru-RU" altLang="zh-TW" sz="1800" dirty="0" smtClean="0"/>
              <a:t>Спортивный режим</a:t>
            </a:r>
            <a:r>
              <a:rPr lang="en-US" altLang="zh-TW" sz="1800" dirty="0" smtClean="0"/>
              <a:t>)</a:t>
            </a:r>
            <a:endParaRPr lang="zh-TW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8105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5057925" y="4155926"/>
            <a:ext cx="5581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 smtClean="0">
                <a:latin typeface="+mj-lt"/>
              </a:rPr>
              <a:t>LCD</a:t>
            </a:r>
            <a:endParaRPr lang="zh-TW" altLang="en-US" dirty="0">
              <a:latin typeface="+mj-lt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32891" y="4155926"/>
            <a:ext cx="6623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 err="1" smtClean="0">
                <a:latin typeface="+mj-lt"/>
              </a:rPr>
              <a:t>BenQ</a:t>
            </a:r>
            <a:endParaRPr lang="zh-TW" altLang="en-US" dirty="0">
              <a:latin typeface="+mj-lt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29840" b="25864"/>
          <a:stretch/>
        </p:blipFill>
        <p:spPr bwMode="auto">
          <a:xfrm>
            <a:off x="323528" y="1275606"/>
            <a:ext cx="8478075" cy="2870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177402"/>
            <a:ext cx="7427168" cy="907610"/>
          </a:xfrm>
        </p:spPr>
        <p:txBody>
          <a:bodyPr>
            <a:normAutofit/>
          </a:bodyPr>
          <a:lstStyle/>
          <a:p>
            <a:r>
              <a:rPr lang="ru-RU" altLang="zh-TW" sz="3200" b="1" dirty="0" smtClean="0"/>
              <a:t>Цвет и контрастность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1800" dirty="0" smtClean="0"/>
              <a:t>(</a:t>
            </a:r>
            <a:r>
              <a:rPr lang="ru-RU" altLang="zh-TW" sz="1800" dirty="0" smtClean="0"/>
              <a:t>Спортивный режим</a:t>
            </a:r>
            <a:r>
              <a:rPr lang="en-US" altLang="zh-TW" sz="1800" dirty="0" smtClean="0"/>
              <a:t>)</a:t>
            </a:r>
            <a:endParaRPr lang="zh-TW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115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0" y="897154"/>
            <a:ext cx="9144000" cy="424634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83568" y="3507854"/>
            <a:ext cx="423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TW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Игровой режим оптимизирует передачу уровней черного в темных сценах, делая различимым все детали в тенях</a:t>
            </a:r>
            <a:r>
              <a:rPr lang="en-US" altLang="zh-TW" sz="1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endParaRPr lang="zh-TW" altLang="en-US" sz="1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107504" y="195486"/>
            <a:ext cx="7426800" cy="907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altLang="zh-TW" sz="2400" b="1" dirty="0" smtClean="0">
                <a:solidFill>
                  <a:schemeClr val="tx2"/>
                </a:solidFill>
              </a:rPr>
              <a:t>Новый режим - Игра</a:t>
            </a:r>
            <a:endParaRPr lang="zh-TW" altLang="en-US" sz="2400" b="1" dirty="0">
              <a:solidFill>
                <a:schemeClr val="tx2"/>
              </a:solidFill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5915574" y="195486"/>
            <a:ext cx="3048913" cy="4597328"/>
            <a:chOff x="2751582" y="-1293"/>
            <a:chExt cx="5042890" cy="6665022"/>
          </a:xfrm>
        </p:grpSpPr>
        <p:pic>
          <p:nvPicPr>
            <p:cNvPr id="19" name="Picture 4" descr="C:\Users\Will.Huang\Desktop\imag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031" y="-1293"/>
              <a:ext cx="5040000" cy="283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Will.Huang\Desktop\maxresdefault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87" r="6397"/>
            <a:stretch/>
          </p:blipFill>
          <p:spPr bwMode="auto">
            <a:xfrm>
              <a:off x="2751582" y="1130297"/>
              <a:ext cx="5040000" cy="2357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C:\Users\Will.Huang\Desktop\352386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3" t="10941"/>
            <a:stretch/>
          </p:blipFill>
          <p:spPr bwMode="auto">
            <a:xfrm>
              <a:off x="2752855" y="2501600"/>
              <a:ext cx="5040000" cy="2640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Will.Huang\Desktop\23815901722_4d1edf4ed1_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472" y="3828729"/>
              <a:ext cx="5040000" cy="283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81" y="1231399"/>
            <a:ext cx="2702566" cy="193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5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4788024" y="4155926"/>
            <a:ext cx="5581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 smtClean="0">
                <a:latin typeface="+mj-lt"/>
              </a:rPr>
              <a:t>LCD</a:t>
            </a:r>
            <a:endParaRPr lang="zh-TW" altLang="en-US" dirty="0">
              <a:latin typeface="+mj-lt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32891" y="4155926"/>
            <a:ext cx="6623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altLang="zh-TW" dirty="0" err="1" smtClean="0">
                <a:latin typeface="+mj-lt"/>
              </a:rPr>
              <a:t>BenQ</a:t>
            </a:r>
            <a:endParaRPr lang="zh-TW" altLang="en-US" dirty="0">
              <a:latin typeface="+mj-lt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177402"/>
            <a:ext cx="7427168" cy="907610"/>
          </a:xfrm>
        </p:spPr>
        <p:txBody>
          <a:bodyPr>
            <a:normAutofit/>
          </a:bodyPr>
          <a:lstStyle/>
          <a:p>
            <a:r>
              <a:rPr lang="ru-RU" altLang="zh-TW" sz="3200" b="1" dirty="0" smtClean="0"/>
              <a:t>Цвет и контрастность</a:t>
            </a:r>
            <a:br>
              <a:rPr lang="ru-RU" altLang="zh-TW" sz="3200" b="1" dirty="0" smtClean="0"/>
            </a:br>
            <a:r>
              <a:rPr lang="en-US" altLang="zh-TW" sz="1800" dirty="0" smtClean="0"/>
              <a:t>(</a:t>
            </a:r>
            <a:r>
              <a:rPr lang="ru-RU" altLang="zh-TW" sz="1800" dirty="0" smtClean="0"/>
              <a:t>Игровой режим</a:t>
            </a:r>
            <a:r>
              <a:rPr lang="en-US" altLang="zh-TW" sz="1800" dirty="0" smtClean="0"/>
              <a:t>)</a:t>
            </a:r>
            <a:endParaRPr lang="zh-TW" altLang="en-US" sz="1800" dirty="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27193" r="46166" b="30473"/>
          <a:stretch/>
        </p:blipFill>
        <p:spPr bwMode="auto">
          <a:xfrm>
            <a:off x="444624" y="1268709"/>
            <a:ext cx="4232152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68" t="27193" r="892" b="30473"/>
          <a:stretch/>
        </p:blipFill>
        <p:spPr bwMode="auto">
          <a:xfrm>
            <a:off x="4676775" y="1268709"/>
            <a:ext cx="3934644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2267744" y="3075806"/>
            <a:ext cx="1080120" cy="72008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300192" y="3075806"/>
            <a:ext cx="1080120" cy="72008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83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4790678" y="4011910"/>
            <a:ext cx="55816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 smtClean="0">
                <a:latin typeface="+mj-lt"/>
              </a:rPr>
              <a:t>LCD</a:t>
            </a:r>
            <a:endParaRPr lang="zh-TW" altLang="en-US" dirty="0">
              <a:latin typeface="+mj-lt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32890" y="4011910"/>
            <a:ext cx="66236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altLang="zh-TW" dirty="0" err="1" smtClean="0">
                <a:latin typeface="+mj-lt"/>
              </a:rPr>
              <a:t>BenQ</a:t>
            </a:r>
            <a:endParaRPr lang="zh-TW" altLang="en-US" dirty="0">
              <a:latin typeface="+mj-lt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27047" b="31564"/>
          <a:stretch/>
        </p:blipFill>
        <p:spPr bwMode="auto">
          <a:xfrm>
            <a:off x="400050" y="1203598"/>
            <a:ext cx="8239950" cy="268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3203848" y="2931790"/>
            <a:ext cx="1080120" cy="72008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7236296" y="2910830"/>
            <a:ext cx="1080120" cy="72008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457200" y="177402"/>
            <a:ext cx="7427168" cy="907610"/>
          </a:xfrm>
        </p:spPr>
        <p:txBody>
          <a:bodyPr>
            <a:normAutofit/>
          </a:bodyPr>
          <a:lstStyle/>
          <a:p>
            <a:r>
              <a:rPr lang="ru-RU" altLang="zh-TW" sz="3200" b="1" dirty="0" smtClean="0"/>
              <a:t>Цвет и контрастность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en-US" altLang="zh-TW" sz="1800" dirty="0" smtClean="0"/>
              <a:t>(</a:t>
            </a:r>
            <a:r>
              <a:rPr lang="ru-RU" altLang="zh-TW" sz="1800" dirty="0" smtClean="0"/>
              <a:t>Игровой режим</a:t>
            </a:r>
            <a:r>
              <a:rPr lang="en-US" altLang="zh-TW" sz="1800" dirty="0" smtClean="0"/>
              <a:t>)</a:t>
            </a:r>
            <a:endParaRPr lang="zh-TW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849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36512" y="917692"/>
            <a:ext cx="9180512" cy="424634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TW" sz="2400" b="1" dirty="0" smtClean="0"/>
              <a:t>Два </a:t>
            </a:r>
            <a:r>
              <a:rPr lang="en-US" altLang="zh-TW" sz="2400" b="1" dirty="0" smtClean="0"/>
              <a:t>10</a:t>
            </a:r>
            <a:r>
              <a:rPr lang="ru-RU" altLang="zh-TW" sz="2400" b="1" dirty="0" smtClean="0"/>
              <a:t> ваттных динамика</a:t>
            </a:r>
            <a:endParaRPr lang="zh-TW" alt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9674"/>
          <a:stretch/>
        </p:blipFill>
        <p:spPr bwMode="auto">
          <a:xfrm>
            <a:off x="4716016" y="1059582"/>
            <a:ext cx="3240360" cy="227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939902"/>
            <a:ext cx="2088232" cy="83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347664" y="1842084"/>
            <a:ext cx="3059832" cy="22322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347664" y="1563638"/>
            <a:ext cx="4152328" cy="26630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TW" sz="2000" dirty="0" smtClean="0">
                <a:solidFill>
                  <a:schemeClr val="bg1"/>
                </a:solidFill>
              </a:rPr>
              <a:t>Не требует специального звукового оборудования</a:t>
            </a:r>
          </a:p>
          <a:p>
            <a:endParaRPr lang="ru-RU" altLang="zh-TW" sz="2000" dirty="0">
              <a:solidFill>
                <a:schemeClr val="bg1"/>
              </a:solidFill>
            </a:endParaRPr>
          </a:p>
          <a:p>
            <a:r>
              <a:rPr lang="ru-RU" altLang="zh-TW" sz="2000" dirty="0" smtClean="0">
                <a:solidFill>
                  <a:schemeClr val="bg1"/>
                </a:solidFill>
              </a:rPr>
              <a:t>Достаточная громкость для обычной комнаты</a:t>
            </a:r>
          </a:p>
          <a:p>
            <a:endParaRPr lang="ru-RU" altLang="zh-TW" sz="2000" dirty="0">
              <a:solidFill>
                <a:schemeClr val="bg1"/>
              </a:solidFill>
            </a:endParaRPr>
          </a:p>
          <a:p>
            <a:r>
              <a:rPr lang="ru-RU" altLang="zh-TW" sz="2000" dirty="0" smtClean="0">
                <a:solidFill>
                  <a:schemeClr val="bg1"/>
                </a:solidFill>
              </a:rPr>
              <a:t>Специальные настройки для игрового, кино и спортивного режимов</a:t>
            </a:r>
          </a:p>
          <a:p>
            <a:endParaRPr lang="en-US" altLang="zh-TW" sz="20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24128" y="2067694"/>
            <a:ext cx="1224136" cy="432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5580112" y="2958208"/>
            <a:ext cx="1416927" cy="5496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Picture 2" descr="C:\Users\shannon.s.lung\AppData\Local\Microsoft\Windows\Temporary Internet Files\Content.Outlook\1SIWXD38\W1090_1606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244">
            <a:off x="5165255" y="2610522"/>
            <a:ext cx="2246639" cy="126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36512" y="1419622"/>
            <a:ext cx="9180512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95988"/>
            <a:ext cx="7427168" cy="907610"/>
          </a:xfrm>
        </p:spPr>
        <p:txBody>
          <a:bodyPr>
            <a:noAutofit/>
          </a:bodyPr>
          <a:lstStyle/>
          <a:p>
            <a:pPr lvl="1" algn="l" rtl="0">
              <a:spcBef>
                <a:spcPct val="0"/>
              </a:spcBef>
            </a:pPr>
            <a:r>
              <a:rPr lang="ru-RU" altLang="zh-TW" sz="2400" b="1" dirty="0" smtClean="0">
                <a:solidFill>
                  <a:schemeClr val="tx2"/>
                </a:solidFill>
              </a:rPr>
              <a:t>Поддержка беспроводного </a:t>
            </a:r>
            <a:r>
              <a:rPr lang="en-US" altLang="zh-TW" sz="2400" b="1" dirty="0" smtClean="0">
                <a:solidFill>
                  <a:schemeClr val="tx2"/>
                </a:solidFill>
              </a:rPr>
              <a:t>FHD Kit (Optional)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ru-RU" altLang="zh-TW" dirty="0" smtClean="0"/>
              <a:t>Передача по воздуху несжатого </a:t>
            </a:r>
            <a:r>
              <a:rPr lang="en-US" altLang="zh-TW" sz="2000" dirty="0" smtClean="0"/>
              <a:t>1080P </a:t>
            </a:r>
            <a:r>
              <a:rPr lang="ru-RU" altLang="zh-TW" sz="2000" dirty="0" smtClean="0"/>
              <a:t>с отличным качеством и поддержкой </a:t>
            </a:r>
            <a:r>
              <a:rPr lang="en-US" altLang="zh-TW" sz="2000" dirty="0" smtClean="0"/>
              <a:t>3D</a:t>
            </a:r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8920" r="16143" b="18294"/>
          <a:stretch/>
        </p:blipFill>
        <p:spPr>
          <a:xfrm>
            <a:off x="1475656" y="3291830"/>
            <a:ext cx="2160240" cy="1369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群組 6"/>
          <p:cNvGrpSpPr/>
          <p:nvPr/>
        </p:nvGrpSpPr>
        <p:grpSpPr>
          <a:xfrm>
            <a:off x="3876624" y="1388158"/>
            <a:ext cx="5267376" cy="3613670"/>
            <a:chOff x="1613559" y="1311079"/>
            <a:chExt cx="5592716" cy="376275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7" t="57229" r="58228" b="4267"/>
            <a:stretch/>
          </p:blipFill>
          <p:spPr bwMode="auto">
            <a:xfrm>
              <a:off x="2010907" y="1311079"/>
              <a:ext cx="5195368" cy="376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1613559" y="1386376"/>
              <a:ext cx="709447" cy="365557"/>
            </a:xfrm>
            <a:prstGeom prst="rect">
              <a:avLst/>
            </a:prstGeom>
            <a:solidFill>
              <a:schemeClr val="accent6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b="1" dirty="0" smtClean="0">
                  <a:solidFill>
                    <a:srgbClr val="202020"/>
                  </a:solidFill>
                </a:rPr>
                <a:t>Room 1</a:t>
              </a:r>
              <a:endParaRPr lang="zh-TW" altLang="en-US" sz="1100" b="1" dirty="0">
                <a:solidFill>
                  <a:srgbClr val="20202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035243" y="2826901"/>
              <a:ext cx="709447" cy="365557"/>
            </a:xfrm>
            <a:prstGeom prst="rect">
              <a:avLst/>
            </a:prstGeom>
            <a:solidFill>
              <a:schemeClr val="accent6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b="1" dirty="0" smtClean="0">
                  <a:solidFill>
                    <a:srgbClr val="202020"/>
                  </a:solidFill>
                </a:rPr>
                <a:t>Room 2</a:t>
              </a:r>
              <a:endParaRPr lang="zh-TW" altLang="en-US" sz="1100" b="1" dirty="0">
                <a:solidFill>
                  <a:srgbClr val="202020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 rot="732039">
              <a:off x="3840165" y="3553914"/>
              <a:ext cx="809837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TW" sz="1050" dirty="0" smtClean="0">
                  <a:solidFill>
                    <a:srgbClr val="FF0000"/>
                  </a:solidFill>
                </a:rPr>
                <a:t>30 meters </a:t>
              </a:r>
            </a:p>
            <a:p>
              <a:r>
                <a:rPr lang="en-US" altLang="zh-TW" sz="1050" dirty="0" smtClean="0">
                  <a:solidFill>
                    <a:srgbClr val="FF0000"/>
                  </a:solidFill>
                </a:rPr>
                <a:t>(100 feet) *</a:t>
              </a:r>
              <a:endParaRPr lang="zh-TW" altLang="en-US" sz="1050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五邊形 7"/>
          <p:cNvSpPr/>
          <p:nvPr/>
        </p:nvSpPr>
        <p:spPr>
          <a:xfrm>
            <a:off x="107504" y="1569550"/>
            <a:ext cx="3881614" cy="1455818"/>
          </a:xfrm>
          <a:prstGeom prst="homePlate">
            <a:avLst/>
          </a:prstGeom>
          <a:solidFill>
            <a:schemeClr val="accent1"/>
          </a:solidFill>
          <a:ln w="349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ru-RU" altLang="zh-TW" sz="1200" b="1" dirty="0" smtClean="0">
                <a:solidFill>
                  <a:schemeClr val="bg1"/>
                </a:solidFill>
              </a:rPr>
              <a:t>Передача несжатого </a:t>
            </a:r>
            <a:r>
              <a:rPr lang="en-US" altLang="zh-TW" sz="1200" b="1" dirty="0" smtClean="0">
                <a:solidFill>
                  <a:srgbClr val="FFFF00"/>
                </a:solidFill>
              </a:rPr>
              <a:t>1080p video </a:t>
            </a:r>
            <a:r>
              <a:rPr lang="ru-RU" altLang="zh-TW" sz="1200" b="1" dirty="0" smtClean="0">
                <a:solidFill>
                  <a:schemeClr val="bg1"/>
                </a:solidFill>
              </a:rPr>
              <a:t>с</a:t>
            </a:r>
            <a:r>
              <a:rPr lang="en-US" altLang="zh-TW" sz="1200" b="1" dirty="0" smtClean="0">
                <a:solidFill>
                  <a:schemeClr val="bg1"/>
                </a:solidFill>
              </a:rPr>
              <a:t> Blu-ray</a:t>
            </a:r>
            <a:r>
              <a:rPr lang="ru-RU" altLang="zh-TW" sz="1200" b="1" dirty="0" smtClean="0">
                <a:solidFill>
                  <a:schemeClr val="bg1"/>
                </a:solidFill>
              </a:rPr>
              <a:t>, </a:t>
            </a:r>
            <a:r>
              <a:rPr lang="en-US" altLang="zh-TW" sz="1200" b="1" dirty="0" smtClean="0">
                <a:solidFill>
                  <a:schemeClr val="bg1"/>
                </a:solidFill>
              </a:rPr>
              <a:t>DVD </a:t>
            </a:r>
            <a:r>
              <a:rPr lang="ru-RU" altLang="zh-TW" sz="1200" b="1" dirty="0" smtClean="0">
                <a:solidFill>
                  <a:schemeClr val="bg1"/>
                </a:solidFill>
              </a:rPr>
              <a:t>и мультимедиа плееров</a:t>
            </a:r>
            <a:r>
              <a:rPr lang="en-US" altLang="zh-TW" sz="1200" b="1" dirty="0" smtClean="0">
                <a:solidFill>
                  <a:schemeClr val="bg1"/>
                </a:solidFill>
              </a:rPr>
              <a:t>, </a:t>
            </a:r>
            <a:r>
              <a:rPr lang="ru-RU" altLang="zh-TW" sz="1200" b="1" dirty="0" smtClean="0">
                <a:solidFill>
                  <a:schemeClr val="bg1"/>
                </a:solidFill>
              </a:rPr>
              <a:t> игровых приставок и компьютеров</a:t>
            </a:r>
            <a:r>
              <a:rPr lang="en-US" altLang="zh-TW" sz="1200" b="1" dirty="0" smtClean="0">
                <a:solidFill>
                  <a:schemeClr val="bg1"/>
                </a:solidFill>
              </a:rPr>
              <a:t> </a:t>
            </a:r>
            <a:r>
              <a:rPr lang="ru-RU" altLang="zh-TW" sz="1200" b="1" dirty="0" smtClean="0">
                <a:solidFill>
                  <a:schemeClr val="bg1"/>
                </a:solidFill>
              </a:rPr>
              <a:t>на </a:t>
            </a:r>
            <a:r>
              <a:rPr lang="en-US" altLang="zh-TW" sz="1200" b="1" dirty="0" err="1" smtClean="0">
                <a:solidFill>
                  <a:schemeClr val="bg1"/>
                </a:solidFill>
              </a:rPr>
              <a:t>BenQ</a:t>
            </a:r>
            <a:r>
              <a:rPr lang="en-US" altLang="zh-TW" sz="1200" b="1" dirty="0" smtClean="0">
                <a:solidFill>
                  <a:schemeClr val="bg1"/>
                </a:solidFill>
              </a:rPr>
              <a:t> </a:t>
            </a:r>
            <a:r>
              <a:rPr lang="en-US" altLang="zh-TW" sz="1200" b="1" dirty="0">
                <a:solidFill>
                  <a:schemeClr val="bg1"/>
                </a:solidFill>
              </a:rPr>
              <a:t>1080P 3D </a:t>
            </a:r>
            <a:r>
              <a:rPr lang="ru-RU" altLang="zh-TW" sz="1200" b="1" dirty="0" smtClean="0">
                <a:solidFill>
                  <a:schemeClr val="bg1"/>
                </a:solidFill>
              </a:rPr>
              <a:t>видеопроектор.</a:t>
            </a:r>
            <a:endParaRPr lang="en-US" altLang="zh-TW" sz="1200" b="1" dirty="0" smtClean="0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744732" y="1636008"/>
            <a:ext cx="2267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solidFill>
                  <a:srgbClr val="000000"/>
                </a:solidFill>
              </a:rPr>
              <a:t>Stream 1080P video anywhere within the house.*</a:t>
            </a:r>
          </a:p>
          <a:p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4681835"/>
            <a:ext cx="4355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" dirty="0" smtClean="0">
                <a:latin typeface="+mj-lt"/>
              </a:rPr>
              <a:t>* </a:t>
            </a:r>
            <a:r>
              <a:rPr lang="en-US" altLang="zh-TW" sz="800" dirty="0">
                <a:latin typeface="+mj-lt"/>
              </a:rPr>
              <a:t>*Transmission distance depends on actual environment. Stated distance is based on line-of-sight measurement. Structures constructed of steel, wood, concrete, or brick may decrease transmission distance</a:t>
            </a:r>
            <a:r>
              <a:rPr lang="en-US" altLang="zh-TW" sz="800" dirty="0" smtClean="0">
                <a:latin typeface="+mj-lt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7370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205978"/>
            <a:ext cx="7848872" cy="907610"/>
          </a:xfrm>
        </p:spPr>
        <p:txBody>
          <a:bodyPr>
            <a:noAutofit/>
          </a:bodyPr>
          <a:lstStyle/>
          <a:p>
            <a:r>
              <a:rPr lang="ru-RU" altLang="zh-TW" sz="3200" dirty="0" smtClean="0">
                <a:latin typeface="+mj-lt"/>
                <a:ea typeface="+mj-ea"/>
                <a:cs typeface="+mn-cs"/>
              </a:rPr>
              <a:t>Преимущество </a:t>
            </a:r>
            <a:r>
              <a:rPr lang="en-AU" altLang="zh-TW" sz="3200" dirty="0" smtClean="0">
                <a:latin typeface="+mj-lt"/>
                <a:ea typeface="+mj-ea"/>
                <a:cs typeface="+mn-cs"/>
              </a:rPr>
              <a:t>DLP</a:t>
            </a:r>
            <a:r>
              <a:rPr lang="ru-RU" altLang="zh-TW" sz="3200" dirty="0" smtClean="0">
                <a:latin typeface="+mj-lt"/>
                <a:ea typeface="+mj-ea"/>
                <a:cs typeface="+mn-cs"/>
              </a:rPr>
              <a:t> проекторов для игр</a:t>
            </a:r>
            <a:endParaRPr lang="zh-TW" altLang="en-US" sz="3200" dirty="0">
              <a:latin typeface="+mj-lt"/>
              <a:ea typeface="+mj-ea"/>
              <a:cs typeface="+mn-c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863867" y="982324"/>
            <a:ext cx="2951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Monitor / TV</a:t>
            </a:r>
            <a:r>
              <a:rPr lang="zh-TW" altLang="en-US" sz="1400" dirty="0" smtClean="0"/>
              <a:t> </a:t>
            </a:r>
            <a:r>
              <a:rPr lang="en-US" altLang="zh-TW" sz="1400" dirty="0"/>
              <a:t>/ 3LCD/</a:t>
            </a:r>
            <a:r>
              <a:rPr lang="en-US" altLang="zh-TW" sz="1400" dirty="0" err="1"/>
              <a:t>LCoS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Projector </a:t>
            </a:r>
            <a:endParaRPr lang="zh-TW" altLang="en-US" sz="1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251520" y="3616208"/>
            <a:ext cx="41764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TW" sz="1400" dirty="0" smtClean="0"/>
              <a:t>Время отклика </a:t>
            </a:r>
            <a:r>
              <a:rPr lang="en-US" altLang="zh-TW" sz="1400" dirty="0" smtClean="0"/>
              <a:t>(G2G) </a:t>
            </a:r>
            <a:r>
              <a:rPr lang="ru-RU" altLang="zh-TW" sz="1400" dirty="0" smtClean="0"/>
              <a:t>жидких кристаллов</a:t>
            </a:r>
            <a:r>
              <a:rPr lang="en-US" altLang="zh-TW" sz="1400" dirty="0" smtClean="0"/>
              <a:t> </a:t>
            </a:r>
            <a:r>
              <a:rPr lang="en-US" altLang="zh-TW" sz="1400" dirty="0" err="1" smtClean="0">
                <a:solidFill>
                  <a:srgbClr val="25A125"/>
                </a:solidFill>
              </a:rPr>
              <a:t>ms</a:t>
            </a:r>
            <a:r>
              <a:rPr lang="en-US" altLang="zh-TW" sz="1400" dirty="0" smtClean="0"/>
              <a:t> </a:t>
            </a:r>
            <a:r>
              <a:rPr lang="ru-RU" altLang="zh-TW" sz="1400" dirty="0" smtClean="0"/>
              <a:t>и вызывает размытие картинки</a:t>
            </a:r>
            <a:endParaRPr lang="en-US" altLang="zh-TW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400" dirty="0">
                <a:sym typeface="Wingdings" panose="05000000000000000000" pitchFamily="2" charset="2"/>
              </a:rPr>
              <a:t>TV </a:t>
            </a:r>
            <a:r>
              <a:rPr lang="ru-RU" altLang="zh-TW" sz="1400" dirty="0" smtClean="0">
                <a:sym typeface="Wingdings" panose="05000000000000000000" pitchFamily="2" charset="2"/>
              </a:rPr>
              <a:t>производители делают двойной/тройной</a:t>
            </a:r>
            <a:r>
              <a:rPr lang="en-US" altLang="zh-TW" sz="1400" dirty="0" smtClean="0">
                <a:sym typeface="Wingdings" panose="05000000000000000000" pitchFamily="2" charset="2"/>
              </a:rPr>
              <a:t> </a:t>
            </a:r>
            <a:r>
              <a:rPr lang="ru-RU" altLang="zh-TW" sz="1400" dirty="0" smtClean="0">
                <a:sym typeface="Wingdings" panose="05000000000000000000" pitchFamily="2" charset="2"/>
              </a:rPr>
              <a:t>расчёт кадров для уменьшения размытия используя схемы вставки кадров, но резко увеличивают задержку отображения картинки – на два-три кадра – 60 и более </a:t>
            </a:r>
            <a:r>
              <a:rPr lang="ru-RU" altLang="zh-TW" sz="1400" dirty="0" err="1" smtClean="0">
                <a:sym typeface="Wingdings" panose="05000000000000000000" pitchFamily="2" charset="2"/>
              </a:rPr>
              <a:t>мс</a:t>
            </a:r>
            <a:endParaRPr lang="zh-TW" altLang="en-US" sz="1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6142338" y="987574"/>
            <a:ext cx="123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DLP Projector</a:t>
            </a:r>
            <a:endParaRPr lang="zh-TW" altLang="en-US" sz="1400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5076056" y="362145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zh-TW" dirty="0" smtClean="0"/>
              <a:t>Время отклика </a:t>
            </a:r>
            <a:r>
              <a:rPr lang="en-AU" altLang="zh-TW" dirty="0" smtClean="0"/>
              <a:t>DMD</a:t>
            </a:r>
            <a:r>
              <a:rPr lang="ru-RU" altLang="zh-TW" dirty="0" smtClean="0"/>
              <a:t> чипа – микросекунды, гарантируя четкость и минимальную задержку вывода</a:t>
            </a:r>
            <a:endParaRPr lang="zh-TW" altLang="en-US" dirty="0"/>
          </a:p>
        </p:txBody>
      </p:sp>
      <p:pic>
        <p:nvPicPr>
          <p:cNvPr id="3075" name="Picture 3" descr="C:\Users\Will.Huang\Desktop\phy_b_25_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97825"/>
            <a:ext cx="3456384" cy="21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ill.Huang\Desktop\dmd_image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801" y="1397824"/>
            <a:ext cx="2918835" cy="21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4716016" y="1059582"/>
            <a:ext cx="0" cy="3851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7704856" cy="907610"/>
          </a:xfrm>
        </p:spPr>
        <p:txBody>
          <a:bodyPr>
            <a:noAutofit/>
          </a:bodyPr>
          <a:lstStyle/>
          <a:p>
            <a:r>
              <a:rPr lang="ru-RU" altLang="zh-TW" sz="3200" dirty="0"/>
              <a:t>Преимущество </a:t>
            </a:r>
            <a:r>
              <a:rPr lang="en-AU" altLang="zh-TW" sz="3200" dirty="0"/>
              <a:t>DLP</a:t>
            </a:r>
            <a:r>
              <a:rPr lang="ru-RU" altLang="zh-TW" sz="3200" dirty="0"/>
              <a:t> проекторов для игр</a:t>
            </a:r>
            <a:endParaRPr lang="zh-TW" altLang="en-US" sz="3200" dirty="0">
              <a:latin typeface="+mj-lt"/>
              <a:ea typeface="+mj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141" y="2808242"/>
            <a:ext cx="41835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123728" y="3291830"/>
            <a:ext cx="443697" cy="1437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圖說文字 2"/>
          <p:cNvSpPr/>
          <p:nvPr/>
        </p:nvSpPr>
        <p:spPr>
          <a:xfrm>
            <a:off x="6428928" y="1083554"/>
            <a:ext cx="1728192" cy="1143267"/>
          </a:xfrm>
          <a:prstGeom prst="wedgeRoundRectCallout">
            <a:avLst>
              <a:gd name="adj1" fmla="val -30407"/>
              <a:gd name="adj2" fmla="val 59034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TW" dirty="0" err="1" smtClean="0"/>
              <a:t>Праильный</a:t>
            </a:r>
            <a:r>
              <a:rPr lang="ru-RU" altLang="zh-TW" dirty="0" smtClean="0"/>
              <a:t> выбор</a:t>
            </a:r>
            <a:endParaRPr lang="zh-TW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998" y="1203598"/>
            <a:ext cx="4187862" cy="105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888871"/>
              </p:ext>
            </p:extLst>
          </p:nvPr>
        </p:nvGraphicFramePr>
        <p:xfrm>
          <a:off x="5076056" y="2772117"/>
          <a:ext cx="3528000" cy="212400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20000"/>
                <a:gridCol w="936000"/>
                <a:gridCol w="1872000"/>
              </a:tblGrid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Brand</a:t>
                      </a:r>
                      <a:endParaRPr lang="zh-TW" sz="105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Model</a:t>
                      </a:r>
                      <a:endParaRPr lang="zh-TW" sz="105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1080p60Hz input </a:t>
                      </a:r>
                      <a:r>
                        <a:rPr lang="en-US" sz="1100" dirty="0">
                          <a:effectLst/>
                        </a:rPr>
                        <a:t>lag (</a:t>
                      </a:r>
                      <a:r>
                        <a:rPr lang="en-US" sz="1100" dirty="0" err="1">
                          <a:effectLst/>
                        </a:rPr>
                        <a:t>ms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zh-TW" sz="1050" dirty="0">
                        <a:effectLst/>
                        <a:latin typeface="Calibri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+mj-lt"/>
                        </a:rPr>
                        <a:t>Optoma</a:t>
                      </a:r>
                      <a:endParaRPr lang="zh-TW" sz="1100" dirty="0">
                        <a:effectLst/>
                        <a:latin typeface="+mj-lt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HD161X</a:t>
                      </a:r>
                      <a:endParaRPr lang="zh-TW" sz="1100" dirty="0">
                        <a:effectLst/>
                        <a:latin typeface="+mj-lt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129.2</a:t>
                      </a:r>
                      <a:endParaRPr lang="zh-TW" sz="1100" dirty="0">
                        <a:effectLst/>
                        <a:latin typeface="+mj-lt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</a:rPr>
                        <a:t>Epson</a:t>
                      </a:r>
                      <a:endParaRPr lang="zh-TW" sz="1100">
                        <a:effectLst/>
                        <a:latin typeface="+mj-lt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TW5900</a:t>
                      </a:r>
                      <a:endParaRPr lang="zh-TW" sz="1100" dirty="0">
                        <a:effectLst/>
                        <a:latin typeface="+mj-lt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88.9</a:t>
                      </a:r>
                      <a:endParaRPr lang="zh-TW" sz="1100" dirty="0">
                        <a:effectLst/>
                        <a:latin typeface="+mj-lt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68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</a:rPr>
                        <a:t>Epson</a:t>
                      </a:r>
                      <a:endParaRPr lang="zh-TW" sz="1100" dirty="0">
                        <a:effectLst/>
                        <a:latin typeface="+mj-lt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</a:rPr>
                        <a:t>TW6600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 smtClean="0">
                          <a:effectLst/>
                          <a:latin typeface="+mj-lt"/>
                        </a:rPr>
                        <a:t>(Fine mode)</a:t>
                      </a:r>
                      <a:r>
                        <a:rPr lang="en-US" sz="1100" dirty="0" smtClean="0">
                          <a:effectLst/>
                          <a:latin typeface="+mj-lt"/>
                        </a:rPr>
                        <a:t>105.4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 smtClean="0">
                          <a:effectLst/>
                          <a:latin typeface="+mj-lt"/>
                        </a:rPr>
                        <a:t>(Fast mode) 46.2</a:t>
                      </a:r>
                      <a:endParaRPr lang="zh-TW" altLang="zh-TW" sz="1100" dirty="0" smtClean="0">
                        <a:effectLst/>
                        <a:latin typeface="+mj-lt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</a:rPr>
                        <a:t>BenQ</a:t>
                      </a:r>
                      <a:endParaRPr lang="zh-TW" sz="1100" dirty="0">
                        <a:effectLst/>
                        <a:latin typeface="+mj-lt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</a:rPr>
                        <a:t>W2000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100" dirty="0" smtClean="0">
                          <a:effectLst/>
                          <a:latin typeface="+mj-lt"/>
                          <a:ea typeface="新細明體"/>
                          <a:cs typeface="新細明體"/>
                        </a:rPr>
                        <a:t>33.3</a:t>
                      </a:r>
                      <a:endParaRPr lang="zh-TW" sz="1100" dirty="0">
                        <a:effectLst/>
                        <a:latin typeface="+mj-lt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</a:rPr>
                        <a:t>BenQ</a:t>
                      </a:r>
                      <a:endParaRPr lang="zh-TW" sz="1100" dirty="0">
                        <a:effectLst/>
                        <a:latin typeface="+mj-lt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j-lt"/>
                        </a:rPr>
                        <a:t>W1210ST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1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新細明體"/>
                          <a:cs typeface="新細明體"/>
                        </a:rPr>
                        <a:t>16.67</a:t>
                      </a:r>
                      <a:endParaRPr lang="zh-TW" sz="11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新細明體"/>
                        <a:cs typeface="新細明體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716016" y="1059582"/>
            <a:ext cx="0" cy="38514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279592" y="2364027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 smtClean="0"/>
              <a:t>TV</a:t>
            </a:r>
            <a:endParaRPr lang="zh-TW" altLang="en-US" sz="1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444208" y="2364027"/>
            <a:ext cx="875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Projector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702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068104" cy="907610"/>
          </a:xfrm>
        </p:spPr>
        <p:txBody>
          <a:bodyPr>
            <a:normAutofit fontScale="90000"/>
          </a:bodyPr>
          <a:lstStyle/>
          <a:p>
            <a:r>
              <a:rPr lang="ru-RU" altLang="zh-TW" dirty="0">
                <a:solidFill>
                  <a:schemeClr val="bg1"/>
                </a:solidFill>
              </a:rPr>
              <a:t>Преимущество </a:t>
            </a:r>
            <a:r>
              <a:rPr lang="en-AU" altLang="zh-TW" dirty="0">
                <a:solidFill>
                  <a:schemeClr val="bg1"/>
                </a:solidFill>
              </a:rPr>
              <a:t>DLP</a:t>
            </a:r>
            <a:r>
              <a:rPr lang="ru-RU" altLang="zh-TW" dirty="0">
                <a:solidFill>
                  <a:schemeClr val="bg1"/>
                </a:solidFill>
              </a:rPr>
              <a:t> проекторов для игр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396" y="2643758"/>
            <a:ext cx="1905207" cy="228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91880" y="1923678"/>
            <a:ext cx="224049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868144" y="1828877"/>
            <a:ext cx="865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chemeClr val="bg1"/>
                </a:solidFill>
              </a:rPr>
              <a:t>TV: 20~30</a:t>
            </a:r>
            <a:r>
              <a:rPr lang="en-US" altLang="zh-TW" sz="1100" baseline="30000" dirty="0" smtClean="0">
                <a:solidFill>
                  <a:schemeClr val="bg1"/>
                </a:solidFill>
              </a:rPr>
              <a:t>o</a:t>
            </a:r>
            <a:endParaRPr lang="zh-TW" altLang="en-US" sz="1100" baseline="30000" dirty="0">
              <a:solidFill>
                <a:schemeClr val="bg1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3491880" y="1995686"/>
            <a:ext cx="792088" cy="206525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4860032" y="1995686"/>
            <a:ext cx="872344" cy="206525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975588" y="1356036"/>
            <a:ext cx="5192824" cy="720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308304" y="1252813"/>
            <a:ext cx="12170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chemeClr val="bg1"/>
                </a:solidFill>
              </a:rPr>
              <a:t>Projector: 36~70</a:t>
            </a:r>
            <a:r>
              <a:rPr lang="en-US" altLang="zh-TW" sz="1100" baseline="30000" dirty="0" smtClean="0">
                <a:solidFill>
                  <a:schemeClr val="bg1"/>
                </a:solidFill>
              </a:rPr>
              <a:t>o</a:t>
            </a:r>
            <a:endParaRPr lang="zh-TW" altLang="en-US" sz="1100" baseline="30000" dirty="0">
              <a:solidFill>
                <a:schemeClr val="bg1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1975588" y="1428044"/>
            <a:ext cx="2308380" cy="2632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>
            <a:off x="4860032" y="1419622"/>
            <a:ext cx="2308380" cy="26413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01115" y="3723878"/>
            <a:ext cx="244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Широкий угол обзора – полное погружение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91264" cy="907610"/>
          </a:xfrm>
        </p:spPr>
        <p:txBody>
          <a:bodyPr>
            <a:normAutofit fontScale="90000"/>
          </a:bodyPr>
          <a:lstStyle/>
          <a:p>
            <a:r>
              <a:rPr lang="ru-RU" altLang="zh-TW" dirty="0">
                <a:solidFill>
                  <a:schemeClr val="bg1"/>
                </a:solidFill>
              </a:rPr>
              <a:t>Преимущество </a:t>
            </a:r>
            <a:r>
              <a:rPr lang="en-AU" altLang="zh-TW" dirty="0">
                <a:solidFill>
                  <a:schemeClr val="bg1"/>
                </a:solidFill>
              </a:rPr>
              <a:t>DLP</a:t>
            </a:r>
            <a:r>
              <a:rPr lang="ru-RU" altLang="zh-TW" dirty="0">
                <a:solidFill>
                  <a:schemeClr val="bg1"/>
                </a:solidFill>
              </a:rPr>
              <a:t> проекторов для игр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396" y="2643758"/>
            <a:ext cx="1905207" cy="228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91880" y="1923678"/>
            <a:ext cx="224049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868144" y="1828877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smtClean="0">
                <a:solidFill>
                  <a:schemeClr val="bg1"/>
                </a:solidFill>
              </a:rPr>
              <a:t>TV:</a:t>
            </a:r>
            <a:endParaRPr lang="zh-TW" altLang="en-US" sz="1100" baseline="300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75588" y="1356036"/>
            <a:ext cx="5192824" cy="720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296207" y="1186648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 smtClean="0">
                <a:solidFill>
                  <a:schemeClr val="bg1"/>
                </a:solidFill>
              </a:rPr>
              <a:t>Projector:</a:t>
            </a:r>
            <a:endParaRPr lang="zh-TW" altLang="en-US" sz="1100" baseline="30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Will.Huang\Desktop\1024px-Speaker_Icon.svg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491880" y="1616296"/>
            <a:ext cx="252289" cy="25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Will.Huang\Desktop\1024px-Speaker_Icon.svg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515027" y="1617535"/>
            <a:ext cx="252289" cy="25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ll.Huang\Documents\BenQ\Product &amp; Project\2015\W2000\B4\Product &amp; Lamp Photos\Product Photo\W2000_Regular_Bac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7" b="90855" l="5464" r="96187">
                        <a14:foregroundMark x1="10370" y1="31243" x2="90165" y2="31691"/>
                        <a14:foregroundMark x1="90746" y1="33557" x2="91025" y2="54274"/>
                        <a14:foregroundMark x1="92467" y1="38634" x2="91886" y2="4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7116" y="2120662"/>
            <a:ext cx="890024" cy="55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Will.Huang\Desktop\1024px-Speaker_Icon.svg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81685" y="2564627"/>
            <a:ext cx="252289" cy="25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Will.Huang\Desktop\1024px-Speaker_Icon.svg.png"/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12195" y="2571750"/>
            <a:ext cx="252289" cy="25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37876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Точное звуковое сопровождение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687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931224" cy="907610"/>
          </a:xfrm>
        </p:spPr>
        <p:txBody>
          <a:bodyPr>
            <a:normAutofit fontScale="90000"/>
          </a:bodyPr>
          <a:lstStyle/>
          <a:p>
            <a:r>
              <a:rPr lang="ru-RU" altLang="zh-TW" dirty="0">
                <a:solidFill>
                  <a:schemeClr val="bg1"/>
                </a:solidFill>
              </a:rPr>
              <a:t>Преимущество </a:t>
            </a:r>
            <a:r>
              <a:rPr lang="en-AU" altLang="zh-TW" dirty="0">
                <a:solidFill>
                  <a:schemeClr val="bg1"/>
                </a:solidFill>
              </a:rPr>
              <a:t>DLP</a:t>
            </a:r>
            <a:r>
              <a:rPr lang="ru-RU" altLang="zh-TW" dirty="0">
                <a:solidFill>
                  <a:schemeClr val="bg1"/>
                </a:solidFill>
              </a:rPr>
              <a:t> проекторов для игр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Will.Huang\Desktop\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91630"/>
            <a:ext cx="53765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直線圖說文字 2 5"/>
          <p:cNvSpPr/>
          <p:nvPr/>
        </p:nvSpPr>
        <p:spPr>
          <a:xfrm>
            <a:off x="7075925" y="1024764"/>
            <a:ext cx="1944217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996"/>
              <a:gd name="adj6" fmla="val -101475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TW" sz="1000" dirty="0" smtClean="0">
                <a:solidFill>
                  <a:srgbClr val="000000"/>
                </a:solidFill>
              </a:rPr>
              <a:t>Правильный цвет и точное отображение деталей в тенях в затемненном помещении</a:t>
            </a:r>
            <a:endParaRPr lang="zh-TW" altLang="en-US" sz="1000" dirty="0">
              <a:solidFill>
                <a:srgbClr val="000000"/>
              </a:solidFill>
            </a:endParaRPr>
          </a:p>
        </p:txBody>
      </p:sp>
      <p:sp>
        <p:nvSpPr>
          <p:cNvPr id="17" name="直線圖說文字 2 16"/>
          <p:cNvSpPr/>
          <p:nvPr/>
        </p:nvSpPr>
        <p:spPr>
          <a:xfrm>
            <a:off x="7090733" y="3581356"/>
            <a:ext cx="1944217" cy="64657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5157"/>
              <a:gd name="adj6" fmla="val -139619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TW" sz="1000" dirty="0" smtClean="0">
                <a:solidFill>
                  <a:srgbClr val="000000"/>
                </a:solidFill>
              </a:rPr>
              <a:t>Большее изображение дает лучшее отображение целей </a:t>
            </a:r>
            <a:endParaRPr lang="zh-TW" alt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931224" cy="907610"/>
          </a:xfrm>
        </p:spPr>
        <p:txBody>
          <a:bodyPr>
            <a:normAutofit fontScale="90000"/>
          </a:bodyPr>
          <a:lstStyle/>
          <a:p>
            <a:r>
              <a:rPr lang="ru-RU" altLang="zh-TW" dirty="0">
                <a:solidFill>
                  <a:schemeClr val="bg1"/>
                </a:solidFill>
              </a:rPr>
              <a:t>Преимущество </a:t>
            </a:r>
            <a:r>
              <a:rPr lang="en-AU" altLang="zh-TW" dirty="0">
                <a:solidFill>
                  <a:schemeClr val="bg1"/>
                </a:solidFill>
              </a:rPr>
              <a:t>DLP</a:t>
            </a:r>
            <a:r>
              <a:rPr lang="ru-RU" altLang="zh-TW" dirty="0">
                <a:solidFill>
                  <a:schemeClr val="bg1"/>
                </a:solidFill>
              </a:rPr>
              <a:t> проекторов для игр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Will.Huang\Desktop\maxresdefault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275606"/>
            <a:ext cx="5746971" cy="323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直線圖說文字 2 5"/>
          <p:cNvSpPr/>
          <p:nvPr/>
        </p:nvSpPr>
        <p:spPr>
          <a:xfrm>
            <a:off x="7172675" y="1131590"/>
            <a:ext cx="1829113" cy="5760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996"/>
              <a:gd name="adj6" fmla="val -101475"/>
            </a:avLst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TW" sz="1000" dirty="0" smtClean="0">
                <a:solidFill>
                  <a:srgbClr val="000000"/>
                </a:solidFill>
              </a:rPr>
              <a:t>Большее изображение в режимах разделения экрана</a:t>
            </a:r>
            <a:endParaRPr lang="zh-TW" alt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1390400" y="947214"/>
            <a:ext cx="1918384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TW" dirty="0" smtClean="0"/>
              <a:t>Высокое качество картинки</a:t>
            </a:r>
            <a:endParaRPr lang="en-US" altLang="zh-TW" dirty="0" smtClean="0"/>
          </a:p>
        </p:txBody>
      </p:sp>
      <p:sp>
        <p:nvSpPr>
          <p:cNvPr id="3" name="圓角矩形 2"/>
          <p:cNvSpPr/>
          <p:nvPr/>
        </p:nvSpPr>
        <p:spPr>
          <a:xfrm>
            <a:off x="5294355" y="947214"/>
            <a:ext cx="1728192" cy="7920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TW" dirty="0" smtClean="0"/>
              <a:t>Отличный звук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3437104" y="947214"/>
            <a:ext cx="1728192" cy="7920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TW" dirty="0" smtClean="0"/>
              <a:t>Правильное отображение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7197216" y="947214"/>
            <a:ext cx="1728192" cy="7920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TW" dirty="0" smtClean="0">
                <a:solidFill>
                  <a:schemeClr val="bg1"/>
                </a:solidFill>
              </a:rPr>
              <a:t>Простая установка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377816" y="1936104"/>
            <a:ext cx="5688632" cy="79208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100’’ Full-HD  </a:t>
            </a:r>
            <a:r>
              <a:rPr lang="ru-RU" altLang="zh-TW" dirty="0" smtClean="0">
                <a:solidFill>
                  <a:srgbClr val="FF0000"/>
                </a:solidFill>
              </a:rPr>
              <a:t>изображение для консольных игр с отличным цветом и звуком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-424" y="1050869"/>
            <a:ext cx="161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TW" sz="1600" dirty="0" smtClean="0"/>
              <a:t>Основные преимущества</a:t>
            </a:r>
            <a:endParaRPr lang="zh-TW" altLang="en-US" sz="1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0" y="1956729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TW" sz="1600" dirty="0" smtClean="0"/>
              <a:t>Целевое предложение</a:t>
            </a:r>
            <a:endParaRPr lang="zh-TW" altLang="en-US" sz="1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93972" y="3520280"/>
            <a:ext cx="140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TW" sz="1600" dirty="0" smtClean="0"/>
              <a:t>Параметры</a:t>
            </a:r>
            <a:endParaRPr lang="zh-TW" altLang="en-US" sz="1600" dirty="0"/>
          </a:p>
        </p:txBody>
      </p:sp>
      <p:sp>
        <p:nvSpPr>
          <p:cNvPr id="10" name="圓角矩形 9"/>
          <p:cNvSpPr/>
          <p:nvPr/>
        </p:nvSpPr>
        <p:spPr>
          <a:xfrm>
            <a:off x="1403648" y="2890133"/>
            <a:ext cx="1918384" cy="2057880"/>
          </a:xfrm>
          <a:prstGeom prst="roundRect">
            <a:avLst>
              <a:gd name="adj" fmla="val 8470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2200 lm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15000:1 </a:t>
            </a:r>
            <a:r>
              <a:rPr lang="ru-RU" altLang="zh-TW" sz="1400" dirty="0" smtClean="0"/>
              <a:t>уровень контраста</a:t>
            </a:r>
            <a:endParaRPr lang="en-US" altLang="zh-TW" sz="14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altLang="zh-TW" sz="1400" dirty="0" smtClean="0"/>
              <a:t>Правильные цвета </a:t>
            </a:r>
            <a:r>
              <a:rPr lang="en-US" altLang="zh-TW" sz="1400" dirty="0" smtClean="0"/>
              <a:t>(6X </a:t>
            </a:r>
            <a:r>
              <a:rPr lang="en-US" altLang="zh-TW" sz="1400" dirty="0"/>
              <a:t>RGBRGB </a:t>
            </a:r>
            <a:r>
              <a:rPr lang="en-US" altLang="zh-TW" sz="1400" dirty="0" smtClean="0"/>
              <a:t>C/W)</a:t>
            </a:r>
            <a:endParaRPr lang="zh-TW" altLang="en-US" sz="1400" dirty="0"/>
          </a:p>
        </p:txBody>
      </p:sp>
      <p:sp>
        <p:nvSpPr>
          <p:cNvPr id="12" name="圓角矩形 11"/>
          <p:cNvSpPr/>
          <p:nvPr/>
        </p:nvSpPr>
        <p:spPr>
          <a:xfrm>
            <a:off x="5353928" y="2890133"/>
            <a:ext cx="1728192" cy="2057880"/>
          </a:xfrm>
          <a:prstGeom prst="roundRect">
            <a:avLst>
              <a:gd name="adj" fmla="val 847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10W </a:t>
            </a:r>
            <a:r>
              <a:rPr lang="ru-RU" altLang="zh-TW" sz="1400" dirty="0" smtClean="0"/>
              <a:t>объемные динамики </a:t>
            </a:r>
            <a:r>
              <a:rPr lang="en-US" altLang="zh-TW" sz="1400" dirty="0" smtClean="0"/>
              <a:t>x 2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altLang="zh-TW" sz="1400" dirty="0" smtClean="0"/>
              <a:t>Предустановленные звуковые режимы </a:t>
            </a:r>
            <a:r>
              <a:rPr lang="en-US" altLang="zh-TW" sz="1400" dirty="0" err="1" smtClean="0"/>
              <a:t>CinemaMaster</a:t>
            </a:r>
            <a:r>
              <a:rPr lang="en-US" altLang="zh-TW" sz="1400" dirty="0" smtClean="0"/>
              <a:t> Audio+</a:t>
            </a:r>
            <a:endParaRPr lang="zh-TW" altLang="en-US" sz="1400" dirty="0"/>
          </a:p>
        </p:txBody>
      </p:sp>
      <p:sp>
        <p:nvSpPr>
          <p:cNvPr id="13" name="圓角矩形 12"/>
          <p:cNvSpPr/>
          <p:nvPr/>
        </p:nvSpPr>
        <p:spPr>
          <a:xfrm>
            <a:off x="3450352" y="2859782"/>
            <a:ext cx="1728192" cy="2057880"/>
          </a:xfrm>
          <a:prstGeom prst="roundRect">
            <a:avLst>
              <a:gd name="adj" fmla="val 8470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altLang="zh-TW" sz="1400" dirty="0" smtClean="0"/>
              <a:t>Четкость</a:t>
            </a:r>
            <a:endParaRPr lang="en-US" altLang="zh-TW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altLang="zh-TW" sz="1400" dirty="0" smtClean="0"/>
              <a:t>задержка</a:t>
            </a:r>
            <a:r>
              <a:rPr lang="en-US" altLang="zh-TW" sz="1400" dirty="0" smtClean="0"/>
              <a:t> &lt; 16ms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altLang="zh-TW" sz="1400" dirty="0" smtClean="0"/>
              <a:t>Различные настройки гаммы</a:t>
            </a:r>
            <a:endParaRPr lang="en-US" altLang="zh-TW" sz="140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altLang="zh-TW" sz="1400" dirty="0" smtClean="0"/>
              <a:t>Предустановленные режимы для игр и видео</a:t>
            </a:r>
            <a:endParaRPr lang="en-US" altLang="zh-TW" sz="1400" dirty="0" smtClean="0"/>
          </a:p>
        </p:txBody>
      </p:sp>
      <p:sp>
        <p:nvSpPr>
          <p:cNvPr id="14" name="圓角矩形 13"/>
          <p:cNvSpPr/>
          <p:nvPr/>
        </p:nvSpPr>
        <p:spPr>
          <a:xfrm>
            <a:off x="7236296" y="2867292"/>
            <a:ext cx="1728192" cy="2057880"/>
          </a:xfrm>
          <a:prstGeom prst="roundRect">
            <a:avLst>
              <a:gd name="adj" fmla="val 8470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0.69 ST (100”@1.5m)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altLang="zh-TW" sz="1400" dirty="0" smtClean="0"/>
              <a:t>Новый </a:t>
            </a:r>
            <a:r>
              <a:rPr lang="en-US" altLang="zh-TW" sz="1400" dirty="0" smtClean="0"/>
              <a:t> UI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altLang="zh-TW" sz="1400" dirty="0" smtClean="0"/>
              <a:t>Опционально</a:t>
            </a:r>
            <a:r>
              <a:rPr lang="en-US" altLang="zh-TW" sz="1400" dirty="0" smtClean="0"/>
              <a:t> Wireless </a:t>
            </a:r>
            <a:r>
              <a:rPr lang="en-US" altLang="zh-TW" sz="1400" dirty="0"/>
              <a:t>FHD </a:t>
            </a:r>
            <a:r>
              <a:rPr lang="en-US" altLang="zh-TW" sz="1400" dirty="0" smtClean="0"/>
              <a:t>Kit</a:t>
            </a:r>
            <a:endParaRPr lang="en-US" altLang="zh-TW" sz="1400" dirty="0"/>
          </a:p>
        </p:txBody>
      </p:sp>
      <p:sp>
        <p:nvSpPr>
          <p:cNvPr id="15" name="圓角矩形 14"/>
          <p:cNvSpPr/>
          <p:nvPr/>
        </p:nvSpPr>
        <p:spPr>
          <a:xfrm>
            <a:off x="7210464" y="1936104"/>
            <a:ext cx="1728192" cy="79208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zh-TW" dirty="0" smtClean="0">
                <a:solidFill>
                  <a:srgbClr val="0070C0"/>
                </a:solidFill>
              </a:rPr>
              <a:t>Короткий фокус</a:t>
            </a:r>
            <a:endParaRPr lang="en-US" altLang="zh-TW" dirty="0">
              <a:solidFill>
                <a:srgbClr val="0070C0"/>
              </a:solidFill>
            </a:endParaRPr>
          </a:p>
        </p:txBody>
      </p:sp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W1210ST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201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/>
      <p:bldP spid="9" grpId="0"/>
      <p:bldP spid="10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ontent_W">
  <a:themeElements>
    <a:clrScheme name="BenQ">
      <a:dk1>
        <a:srgbClr val="3A126C"/>
      </a:dk1>
      <a:lt1>
        <a:srgbClr val="FFFFFF"/>
      </a:lt1>
      <a:dk2>
        <a:srgbClr val="3A126C"/>
      </a:dk2>
      <a:lt2>
        <a:srgbClr val="FFFFFF"/>
      </a:lt2>
      <a:accent1>
        <a:srgbClr val="8B51AF"/>
      </a:accent1>
      <a:accent2>
        <a:srgbClr val="F7CA5B"/>
      </a:accent2>
      <a:accent3>
        <a:srgbClr val="A4CD3B"/>
      </a:accent3>
      <a:accent4>
        <a:srgbClr val="F15651"/>
      </a:accent4>
      <a:accent5>
        <a:srgbClr val="3782C3"/>
      </a:accent5>
      <a:accent6>
        <a:srgbClr val="D9AFF3"/>
      </a:accent6>
      <a:hlink>
        <a:srgbClr val="3A126C"/>
      </a:hlink>
      <a:folHlink>
        <a:srgbClr val="AC7BE9"/>
      </a:folHlink>
    </a:clrScheme>
    <a:fontScheme name="BenQ">
      <a:majorFont>
        <a:latin typeface="Gill Sans MT"/>
        <a:ea typeface="微軟正黑體"/>
        <a:cs typeface=""/>
      </a:majorFont>
      <a:minorFont>
        <a:latin typeface="Gill Sans MT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44665</TotalTime>
  <Words>812</Words>
  <Application>Microsoft Office PowerPoint</Application>
  <PresentationFormat>On-screen Show (16:9)</PresentationFormat>
  <Paragraphs>190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Content_W</vt:lpstr>
      <vt:lpstr>PowerPoint Presentation</vt:lpstr>
      <vt:lpstr>PowerPoint Presentation</vt:lpstr>
      <vt:lpstr>Преимущество DLP проекторов для игр</vt:lpstr>
      <vt:lpstr>Преимущество DLP проекторов для игр</vt:lpstr>
      <vt:lpstr>Преимущество DLP проекторов для игр</vt:lpstr>
      <vt:lpstr>Преимущество DLP проекторов для игр</vt:lpstr>
      <vt:lpstr>Преимущество DLP проекторов для игр</vt:lpstr>
      <vt:lpstr>Преимущество DLP проекторов для игр</vt:lpstr>
      <vt:lpstr>W1210ST </vt:lpstr>
      <vt:lpstr>PowerPoint Presentation</vt:lpstr>
      <vt:lpstr>PowerPoint Presentation</vt:lpstr>
      <vt:lpstr>PowerPoint Presentation</vt:lpstr>
      <vt:lpstr>PowerPoint Presentation</vt:lpstr>
      <vt:lpstr>Rec709</vt:lpstr>
      <vt:lpstr>PowerPoint Presentation</vt:lpstr>
      <vt:lpstr>Новый пользовательский интерфейс Basic/Advanced </vt:lpstr>
      <vt:lpstr>PowerPoint Presentation</vt:lpstr>
      <vt:lpstr>PowerPoint Presentation</vt:lpstr>
      <vt:lpstr>Высокая яркость и реальная контрастность</vt:lpstr>
      <vt:lpstr>PowerPoint Presentation</vt:lpstr>
      <vt:lpstr>Цвет и контрастность (Спортивный режим)</vt:lpstr>
      <vt:lpstr>Цвет и контрастность (Спортивный режим)</vt:lpstr>
      <vt:lpstr>PowerPoint Presentation</vt:lpstr>
      <vt:lpstr>Цвет и контрастность (Игровой режим)</vt:lpstr>
      <vt:lpstr>Цвет и контрастность (Игровой режим)</vt:lpstr>
      <vt:lpstr>Два 10 ваттных динамика</vt:lpstr>
      <vt:lpstr>Поддержка беспроводного FHD Kit (Optional) Передача по воздуху несжатого 1080P с отличным качеством и поддержкой 3D</vt:lpstr>
      <vt:lpstr>PowerPoint Presentation</vt:lpstr>
    </vt:vector>
  </TitlesOfParts>
  <Company>BenQ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Andrea Yang</dc:creator>
  <cp:lastModifiedBy>T</cp:lastModifiedBy>
  <cp:revision>1003</cp:revision>
  <dcterms:created xsi:type="dcterms:W3CDTF">2011-02-08T02:08:58Z</dcterms:created>
  <dcterms:modified xsi:type="dcterms:W3CDTF">2016-12-27T11:54:51Z</dcterms:modified>
</cp:coreProperties>
</file>